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1" r:id="rId1"/>
  </p:sldMasterIdLst>
  <p:sldIdLst>
    <p:sldId id="256" r:id="rId2"/>
    <p:sldId id="274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0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19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59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28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4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12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94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96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44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4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43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35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BAED2-5369-4401-BB52-C234B616EEDB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16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PROIECT COFINANȚAT DIN FONDUL SOCIAL EUROPEAN PRIN </a:t>
            </a:r>
            <a:r>
              <a:rPr lang="en-US" alt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PROGRAMUL OPERAȚIONAL CAPACITATE ADMINISTRATIVĂ 2014-2020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SIPOCA </a:t>
            </a: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995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/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MySMIS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151210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Beneficiar: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Asociația Simț Civic 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Asociația de Tineret Onix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 de Dezvoltare Locală: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UAT Comuna Valea Râmnicului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Durata de implementare</a:t>
            </a:r>
            <a:r>
              <a:rPr lang="en-US" alt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-</a:t>
            </a: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14 luni:</a:t>
            </a:r>
            <a:r>
              <a:rPr lang="ro-RO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11.07.2022 - 10.09.202</a:t>
            </a:r>
            <a:r>
              <a:rPr lang="ro-RO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3</a:t>
            </a:r>
          </a:p>
          <a:p>
            <a:pPr marL="285750" indent="-285750" algn="just">
              <a:lnSpc>
                <a:spcPct val="100000"/>
              </a:lnSpc>
            </a:pPr>
            <a:endParaRPr lang="ro-RO" sz="18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învățării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 tot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parcursul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învățării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 tot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parcursul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oamenii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competențele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adapteze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abilitățile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cerințe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pieței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societății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parteneriate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parteneriate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între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guverne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sectorul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privat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instituțiile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educaționale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continue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facilitarea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personalizate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3329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Cum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putem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încuraja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colaborarea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între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sectoare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părți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interesate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ro-RO" sz="1800" b="1" u="sng" kern="0" dirty="0">
              <a:solidFill>
                <a:srgbClr val="222222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ro-RO" sz="1800" b="1" u="sng" kern="0" dirty="0">
              <a:solidFill>
                <a:srgbClr val="222222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Colaborarea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între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diferite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sectoare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părți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interesate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un instrument important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încurajată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tuturor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părților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interesate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parteneriate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proiecte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commune</a:t>
            </a:r>
            <a:r>
              <a:rPr lang="ro-RO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2651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Identificarea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părților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interesate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Identificarea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părților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interesate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cum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organizațiile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neguvernamentale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locale,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sectorul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privat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guvernul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facilita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colaborarea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schimbul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parteneriate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parteneriate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între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diferite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sectoare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părți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interesate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identificarea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implementarea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dialogului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comunicării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dialog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deschis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comunicării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între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diferite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sectoare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părți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interesate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identificarea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rezolvarea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Identificarea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obiectivelor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Identificarea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prioritizarea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obiectivelor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între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diferite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sectoare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părți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interesate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colaborare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solid.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2381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proiecte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inițiative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proiecte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inițiative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modalitate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eficientă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colaborare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800" kern="0" dirty="0">
              <a:solidFill>
                <a:srgbClr val="0070C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tehnologiilor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avansate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inovației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avansate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inovației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facilita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colaborarea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între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diferite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sectoare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părți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interesate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3222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Cum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putem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participare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democratică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transparentă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procesul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astfel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încât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includem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opiniile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preocupările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tuturor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cetățenilor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ro-RO" sz="1800" b="1" u="sng" kern="0" dirty="0">
              <a:solidFill>
                <a:srgbClr val="222222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">
              <a:lnSpc>
                <a:spcPct val="107000"/>
              </a:lnSpc>
            </a:pP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participării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democratice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transparenței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necesită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holistică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cetățenilor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parteneriate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civice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participării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democratice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transparenței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esențială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opiniile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preocupările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tuturor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cetățenilor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sunt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ro-RO" b="1" u="sng" kern="0" dirty="0">
              <a:solidFill>
                <a:srgbClr val="222222"/>
              </a:solidFill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740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 fontScale="925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Consultarea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cetățenilor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cetățenilor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intermediul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sondajelor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întâlnirilor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grupurilor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lucru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etc.,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modalitate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eficientă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identifica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opiniile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preocupările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acestora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platforme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participare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platforme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online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offline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permite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cetățenilor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participe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exprime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opiniile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preocupările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modalitate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eficientă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transparența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participarea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democratică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800" kern="0" dirty="0">
              <a:solidFill>
                <a:srgbClr val="0070C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civice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civice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cetățenii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înțeleagă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importanța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participării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transparenței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ro-RO" b="1" u="sng" kern="0" dirty="0">
              <a:solidFill>
                <a:srgbClr val="222222"/>
              </a:solidFill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6403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parteneriate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între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sectorul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public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societatea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civilă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parteneriate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între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sectorul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public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societatea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civilă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participarea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democratică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transparența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accesului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despre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cetățenii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decizii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exprime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opiniile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preocupările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ro-RO" b="1" u="sng" kern="0" dirty="0">
              <a:solidFill>
                <a:srgbClr val="222222"/>
              </a:solidFill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2267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ro-RO" sz="1800" b="1" u="sng" kern="0" dirty="0">
              <a:solidFill>
                <a:srgbClr val="222222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Cum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putem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durabilității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responsabilității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cadrul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societății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ro-RO" sz="1800" b="1" u="sng" kern="0" dirty="0">
              <a:solidFill>
                <a:srgbClr val="222222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cadrul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societății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necesită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efort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colectiv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tuturor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actorilor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social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realizată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următoarele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modalități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o-RO" b="1" u="sng" kern="0" dirty="0">
              <a:solidFill>
                <a:srgbClr val="222222"/>
              </a:solidFill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9060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juca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crucial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sens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se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educaționale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școli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universități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intermediul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cursurilor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online, care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ofere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privind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impactul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acțiunilor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individuale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colective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asupra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societății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valorilor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comportamentelor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valorilor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cum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reciclarea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economisirea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consumul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asemenea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importantă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comportamentelor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social, cum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sprijinirea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locale,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activități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voluntariat</a:t>
            </a:r>
            <a:r>
              <a:rPr lang="ro-RO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800" b="1" u="sng" kern="0" dirty="0">
              <a:solidFill>
                <a:srgbClr val="222222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0967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Colaborarea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între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sectorul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public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privat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Colaborarea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între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sectorul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public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privat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modalitate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eficientă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sens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se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campanii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conștientizare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proiecte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acțiuni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corporativă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juca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asemenea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un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important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exemplu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verzi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regenerabilă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produse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800" b="1" u="sng" kern="0" dirty="0">
              <a:solidFill>
                <a:srgbClr val="222222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84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2999740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pPr algn="ctr">
              <a:lnSpc>
                <a:spcPct val="100000"/>
              </a:lnSpc>
            </a:pPr>
            <a:endParaRPr lang="ro-RO" sz="26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BINE AȚI VENIT LA DEZBATEREA NR. 6</a:t>
            </a:r>
          </a:p>
          <a:p>
            <a:pPr algn="ctr">
              <a:lnSpc>
                <a:spcPct val="100000"/>
              </a:lnSpc>
            </a:pP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„</a:t>
            </a:r>
            <a:r>
              <a:rPr lang="en-US" sz="24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DEZVOLTAREA UMANĂ DURABILĂ ȘI IMPORTANȚA POLITICILOR PUBLICE DE TINERET ÎN </a:t>
            </a:r>
            <a:endParaRPr lang="ro-RO" sz="2400" b="1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24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COMUNITĂȚILE LOCALE URBANE ȘI RURALE</a:t>
            </a:r>
            <a:r>
              <a:rPr lang="ro-RO" sz="2200" b="1" i="0" dirty="0">
                <a:solidFill>
                  <a:srgbClr val="202124"/>
                </a:solidFill>
                <a:effectLst/>
                <a:latin typeface="Trebuchet MS" panose="020B0603020202020204" pitchFamily="34" charset="0"/>
              </a:rPr>
              <a:t>”</a:t>
            </a:r>
          </a:p>
          <a:p>
            <a:pPr algn="ctr"/>
            <a:r>
              <a:rPr lang="ro-RO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03-04 IUNIE 2023 </a:t>
            </a:r>
          </a:p>
          <a:p>
            <a:pPr algn="ctr"/>
            <a:r>
              <a:rPr lang="ro-RO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Râmnicu Sărat, jud. Buzău</a:t>
            </a:r>
          </a:p>
          <a:p>
            <a:pPr algn="ctr"/>
            <a:r>
              <a:rPr lang="ro-RO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Ziua 2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o-RO" sz="2000" b="1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248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o-RO" sz="1800" b="1" u="sng" kern="0" dirty="0">
              <a:solidFill>
                <a:srgbClr val="222222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fake-news-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ul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fie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considerat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subiect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discuție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cadrul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unei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dezbateri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despre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Da!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modalitate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înțelegerea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actuale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cu impact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asupra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societății</a:t>
            </a:r>
            <a:endParaRPr lang="ro-RO" sz="1800" b="1" u="sng" kern="0" dirty="0">
              <a:solidFill>
                <a:srgbClr val="222222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8759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o-RO" sz="1800" b="1" u="sng" kern="0" dirty="0">
              <a:solidFill>
                <a:srgbClr val="222222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Fake-news-urile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impact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negativ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semnificativ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asupra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societății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special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asupra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influența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deciziile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afecta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discriminare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creșterea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tensiunilor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Dezbaterile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despre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fake-news-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fi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modalitate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conștientiza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oamenii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privire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importanța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verificării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surselor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informațiilor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înainte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a le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împărtăși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asemenea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 un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prilej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discuta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despre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privește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distribuirea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informațiilor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5788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o-RO" sz="1800" b="1" u="sng" kern="0" dirty="0">
              <a:solidFill>
                <a:srgbClr val="222222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analizarea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cauzelor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consecințelor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fake-news-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eficiente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combaterea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lor</a:t>
            </a:r>
            <a:r>
              <a:rPr lang="ro-RO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educației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media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alfabetizării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digitale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endParaRPr lang="ro-RO" kern="0" dirty="0">
              <a:solidFill>
                <a:srgbClr val="0070C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încurajarea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jurnalismului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calitate</a:t>
            </a:r>
            <a:endParaRPr lang="ro-RO" kern="0" dirty="0">
              <a:solidFill>
                <a:srgbClr val="0070C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instrumente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tehnologii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care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permită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identificarea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combaterea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fake-news-</a:t>
            </a:r>
            <a:r>
              <a:rPr lang="en-US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urilor</a:t>
            </a:r>
            <a:r>
              <a:rPr lang="en-US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640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983" y="3705860"/>
            <a:ext cx="11756570" cy="315214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endParaRPr lang="ro-RO" sz="2400" dirty="0">
              <a:latin typeface="Trebuchet MS" panose="020B0603020202020204" pitchFamily="34" charset="0"/>
            </a:endParaRPr>
          </a:p>
          <a:p>
            <a:pPr algn="ctr"/>
            <a:endParaRPr lang="ro-RO" sz="2400" b="1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  <a:p>
            <a:pPr algn="ctr"/>
            <a:r>
              <a:rPr lang="ro-RO" sz="2400" b="1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VĂ MULȚUMIM PENTRU PARTICIPARE!</a:t>
            </a:r>
          </a:p>
          <a:p>
            <a:pPr algn="ctr"/>
            <a:r>
              <a:rPr lang="ro-RO" sz="2400" b="1" dirty="0">
                <a:latin typeface="Trebuchet MS" panose="020B0603020202020204" pitchFamily="34" charset="0"/>
              </a:rPr>
              <a:t>VĂ URĂM MULT SUCCES!</a:t>
            </a:r>
            <a:endParaRPr lang="ro-RO" sz="2400" b="1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  <a:p>
            <a:pPr algn="ctr"/>
            <a:endParaRPr lang="ro-RO" sz="2400" dirty="0"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2688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 fontScale="92500"/>
          </a:bodyPr>
          <a:lstStyle/>
          <a:p>
            <a:pPr algn="ctr">
              <a:lnSpc>
                <a:spcPct val="100000"/>
              </a:lnSpc>
            </a:pPr>
            <a:endParaRPr lang="ro-RO" sz="26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9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Cum </a:t>
            </a:r>
            <a:r>
              <a:rPr lang="en-US" sz="19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putem</a:t>
            </a:r>
            <a:r>
              <a:rPr lang="en-US" sz="19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</a:t>
            </a:r>
            <a:r>
              <a:rPr lang="en-US" sz="19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9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abordare</a:t>
            </a:r>
            <a:r>
              <a:rPr lang="en-US" sz="19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holistă</a:t>
            </a:r>
            <a:r>
              <a:rPr lang="en-US" sz="19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19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integrată</a:t>
            </a:r>
            <a:r>
              <a:rPr lang="en-US" sz="19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 </a:t>
            </a:r>
            <a:r>
              <a:rPr lang="en-US" sz="19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dezvoltării</a:t>
            </a:r>
            <a:r>
              <a:rPr lang="en-US" sz="19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umane</a:t>
            </a:r>
            <a:r>
              <a:rPr lang="en-US" sz="19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9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care </a:t>
            </a:r>
            <a:r>
              <a:rPr lang="en-US" sz="19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9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includă</a:t>
            </a:r>
            <a:r>
              <a:rPr lang="en-US" sz="19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aspecte</a:t>
            </a:r>
            <a:r>
              <a:rPr lang="en-US" sz="19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economice</a:t>
            </a:r>
            <a:r>
              <a:rPr lang="en-US" sz="19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9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9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9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9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9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</a:t>
            </a:r>
            <a:r>
              <a:rPr lang="en-US" sz="19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r>
              <a:rPr lang="ro-RO" sz="1900" dirty="0"/>
              <a:t> </a:t>
            </a: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holistică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important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luăm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aspectele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abordăm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într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-un mod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integrat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holistică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interdependențelor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dintre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aspectele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integrate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interdependențe</a:t>
            </a:r>
            <a:endParaRPr lang="ro-RO" sz="2000" b="1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399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politici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integrate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politici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bine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concepute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implementate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integrată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impactul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asupra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asupra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locale,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același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timp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ncurajarea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investițiilor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curate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regenerabile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investițiile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curate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regenerabile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reduce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emisiile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gaze cu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efect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proteja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înconjurător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același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timp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cu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sz="26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922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modele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afaceri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sustenabile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modelele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afaceri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sustenabile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competitivitatea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proteja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comunitățile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locale.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circulară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agricultura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ecologică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turismul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Încurajarea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participării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cetățenilor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organizațiilor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neguvernamentale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cetățenilor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organizațiilor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neguvernamentale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decizional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transparență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încrederea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angajamentul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social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integrată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sz="26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4016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Cum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putem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distribuție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echitabilă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resurselor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oportunităților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cadrul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unei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societăți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durabile</a:t>
            </a:r>
            <a:r>
              <a:rPr lang="en-US" sz="18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guvernări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eficiente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transparente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Guvernul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trebuie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asume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responsabilitatea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distribuție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echitabilă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oportunităților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politici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transparente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eficiente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inegalităților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Inegalitățile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fi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reduse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politici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promoveze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distribuție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echitabilă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veniturilor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oportunităților</a:t>
            </a:r>
            <a:endParaRPr lang="ro-RO" sz="26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3897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Accesul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formare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profesională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universal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profesională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inegalităților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creșterea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șanselor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obține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loc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bine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plătit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sigur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800" kern="0" dirty="0">
              <a:solidFill>
                <a:srgbClr val="0070C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circulare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circulară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eficientă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reduce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risipa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alimente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Aceasta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asigura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distribuție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echitabilă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oportunităților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cadrul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societății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800" kern="0" dirty="0">
              <a:solidFill>
                <a:srgbClr val="0070C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sustenabilității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sustenabilității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conduce la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conștientizare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responsabilitate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privește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utilizarea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oportunităților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Aceasta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spori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cetățenilor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organizațiilor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neguvernamentale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distribuții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echitabile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oportunităților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26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855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ro-RO" sz="2000" b="1" u="sng" kern="0" dirty="0">
              <a:solidFill>
                <a:srgbClr val="222222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Cum </a:t>
            </a:r>
            <a:r>
              <a:rPr lang="en-US" sz="20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putem</a:t>
            </a:r>
            <a:r>
              <a:rPr lang="en-US" sz="20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</a:t>
            </a:r>
            <a:r>
              <a:rPr lang="en-US" sz="20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educația</a:t>
            </a:r>
            <a:r>
              <a:rPr lang="en-US" sz="20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20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formarea</a:t>
            </a:r>
            <a:r>
              <a:rPr lang="en-US" sz="20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continuă</a:t>
            </a:r>
            <a:r>
              <a:rPr lang="en-US" sz="20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20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0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sprijini</a:t>
            </a:r>
            <a:r>
              <a:rPr lang="en-US" sz="20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20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r>
              <a:rPr lang="en-US" sz="20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20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20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u="sng" kern="0" dirty="0" err="1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inovarea</a:t>
            </a:r>
            <a:r>
              <a:rPr lang="en-US" sz="2000" b="1" u="sng" kern="0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ro-RO" sz="2000" b="1" u="sng" kern="0" dirty="0">
              <a:solidFill>
                <a:srgbClr val="222222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20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educației</a:t>
            </a:r>
            <a:r>
              <a:rPr lang="en-US" sz="20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20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formării</a:t>
            </a:r>
            <a:r>
              <a:rPr lang="en-US" sz="20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continue </a:t>
            </a: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20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ajuta</a:t>
            </a:r>
            <a:r>
              <a:rPr lang="en-US" sz="20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20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competențe</a:t>
            </a:r>
            <a:r>
              <a:rPr lang="en-US" sz="20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20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abilități</a:t>
            </a:r>
            <a:r>
              <a:rPr lang="en-US" sz="20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necesare</a:t>
            </a:r>
            <a:r>
              <a:rPr lang="en-US" sz="20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20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aborda</a:t>
            </a:r>
            <a:r>
              <a:rPr lang="en-US" sz="20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problemele</a:t>
            </a:r>
            <a:r>
              <a:rPr lang="en-US" sz="20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legate de </a:t>
            </a: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20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umană</a:t>
            </a:r>
            <a:r>
              <a:rPr lang="en-US" sz="20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</a:t>
            </a:r>
            <a:endParaRPr lang="ro-RO" sz="2000" b="1" i="0" dirty="0">
              <a:solidFill>
                <a:srgbClr val="202124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8955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583" y="3705860"/>
            <a:ext cx="11116491" cy="3040380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implementarea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programelor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implementarea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vizeze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subiecte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precum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inovația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verzi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încuraja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oamenii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adopte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stil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viață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sustenabilă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activitățile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lor.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STEM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STEM (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știință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inginerie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matematică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competențelor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necesare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aborda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problemele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legate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mediu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schimbările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climatice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inovație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o-RO" sz="1800" kern="0" dirty="0">
              <a:solidFill>
                <a:srgbClr val="0070C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Implicarea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sectorului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privat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b="1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Sectorul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privat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juca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important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educației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formării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continue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facilitarea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accesului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resurse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și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dezvoltarea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formare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cadrul</a:t>
            </a:r>
            <a:r>
              <a:rPr lang="en-US" sz="1800" kern="0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companiilor</a:t>
            </a:r>
            <a:endParaRPr lang="ro-RO" sz="2000" b="1" u="sng" kern="0" dirty="0">
              <a:solidFill>
                <a:srgbClr val="222222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629879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862</TotalTime>
  <Words>1981</Words>
  <Application>Microsoft Office PowerPoint</Application>
  <PresentationFormat>Widescreen</PresentationFormat>
  <Paragraphs>100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Gill Sans MT</vt:lpstr>
      <vt:lpstr>Trebuchet MS</vt:lpstr>
      <vt:lpstr>Wingdings</vt:lpstr>
      <vt:lpstr>Gallery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Construim comunități și oameni prin dialog structurat și participare publică</dc:title>
  <dc:creator>eugenia bratulescu</dc:creator>
  <cp:lastModifiedBy>eugenia bratulescu</cp:lastModifiedBy>
  <cp:revision>38</cp:revision>
  <dcterms:created xsi:type="dcterms:W3CDTF">2022-08-10T13:08:00Z</dcterms:created>
  <dcterms:modified xsi:type="dcterms:W3CDTF">2023-05-30T12:45:06Z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B1995A26C03C41C1B3897EF1AB6E0C91</vt:lpwstr>
  </property>
  <property fmtid="{D5CDD505-2E9C-101B-9397-08002B2CF9AE}" pid="3" name="KSOProductBuildVer">
    <vt:lpwstr>1033-11.2.0.11254</vt:lpwstr>
  </property>
</Properties>
</file>