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5" r:id="rId1"/>
  </p:sldMasterIdLst>
  <p:sldIdLst>
    <p:sldId id="256" r:id="rId2"/>
    <p:sldId id="274" r:id="rId3"/>
    <p:sldId id="310" r:id="rId4"/>
    <p:sldId id="281" r:id="rId5"/>
    <p:sldId id="293" r:id="rId6"/>
    <p:sldId id="294" r:id="rId7"/>
    <p:sldId id="295" r:id="rId8"/>
    <p:sldId id="296" r:id="rId9"/>
    <p:sldId id="297" r:id="rId10"/>
    <p:sldId id="292" r:id="rId11"/>
    <p:sldId id="288" r:id="rId12"/>
    <p:sldId id="284" r:id="rId13"/>
    <p:sldId id="289" r:id="rId14"/>
    <p:sldId id="282" r:id="rId15"/>
    <p:sldId id="298" r:id="rId16"/>
    <p:sldId id="290" r:id="rId17"/>
    <p:sldId id="283" r:id="rId18"/>
    <p:sldId id="300" r:id="rId19"/>
    <p:sldId id="285" r:id="rId20"/>
    <p:sldId id="286" r:id="rId21"/>
    <p:sldId id="307" r:id="rId22"/>
    <p:sldId id="308" r:id="rId23"/>
    <p:sldId id="30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6" d="100"/>
          <a:sy n="66" d="100"/>
        </p:scale>
        <p:origin x="672"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3C10247-5D41-4B42-A46A-38D39ED86B4E}"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5922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48114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2324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32145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76353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0BAED2-5369-4401-BB52-C234B616EEDB}"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10247-5D41-4B42-A46A-38D39ED86B4E}"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045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0BAED2-5369-4401-BB52-C234B616EEDB}" type="datetimeFigureOut">
              <a:rPr lang="en-US" smtClean="0"/>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C10247-5D41-4B42-A46A-38D39ED86B4E}"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33083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0BAED2-5369-4401-BB52-C234B616EEDB}" type="datetimeFigureOut">
              <a:rPr lang="en-US" smtClean="0"/>
              <a:t>6/1/2023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C10247-5D41-4B42-A46A-38D39ED86B4E}"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242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0BAED2-5369-4401-BB52-C234B616EEDB}" type="datetimeFigureOut">
              <a:rPr lang="en-US" smtClean="0"/>
              <a:t>6/1/2023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4254633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0BAED2-5369-4401-BB52-C234B616EEDB}"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10247-5D41-4B42-A46A-38D39ED86B4E}"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8367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20BAED2-5369-4401-BB52-C234B616EEDB}" type="datetimeFigureOut">
              <a:rPr lang="en-US" smtClean="0"/>
              <a:t>6/1/2023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3C10247-5D41-4B42-A46A-38D39ED86B4E}"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47663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20BAED2-5369-4401-BB52-C234B616EEDB}" type="datetimeFigureOut">
              <a:rPr lang="en-US" smtClean="0"/>
              <a:t>6/1/2023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3C10247-5D41-4B42-A46A-38D39ED86B4E}"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318301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edu.ro/sites/default/files/Strategia-nationala-pentru-dezvoltarea-durabila-a-Rom%C3%A2niei-2030.pdf" TargetMode="External"/><Relationship Id="rId7" Type="http://schemas.openxmlformats.org/officeDocument/2006/relationships/image" Target="../media/image2.png"/><Relationship Id="rId2" Type="http://schemas.openxmlformats.org/officeDocument/2006/relationships/hyperlink" Target="http://statistici.insse.ro:8077/tempo-online/#/pages/tables/insse-table" TargetMode="External"/><Relationship Id="rId1" Type="http://schemas.openxmlformats.org/officeDocument/2006/relationships/slideLayout" Target="../slideLayouts/slideLayout1.xml"/><Relationship Id="rId6" Type="http://schemas.openxmlformats.org/officeDocument/2006/relationships/hyperlink" Target="http://roaid.ro/obiectivele-de-dezvoltare-durabila/" TargetMode="External"/><Relationship Id="rId5" Type="http://schemas.openxmlformats.org/officeDocument/2006/relationships/hyperlink" Target="https://cursdeguvernare.ro/dictionar-economic/dezvoltare-umana-3" TargetMode="External"/><Relationship Id="rId4" Type="http://schemas.openxmlformats.org/officeDocument/2006/relationships/hyperlink" Target="https://www.google.com/search?q=dezvoltare+umana+durabila&amp;oq=dezvoltare+umana+dura&amp;aqs=chrome.3.69i57j33i160l4.18181j1j15&amp;sourceid=chrome&amp;ie=UTF-8"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169818" y="3705860"/>
            <a:ext cx="11639006" cy="2656840"/>
          </a:xfrm>
          <a:solidFill>
            <a:srgbClr val="FFFF00"/>
          </a:solidFill>
        </p:spPr>
        <p:txBody>
          <a:bodyPr>
            <a:normAutofit lnSpcReduction="10000"/>
          </a:bodyPr>
          <a:lstStyle/>
          <a:p>
            <a:pPr algn="ctr">
              <a:lnSpc>
                <a:spcPct val="100000"/>
              </a:lnSpc>
            </a:pPr>
            <a:r>
              <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PROIECT COFINANȚAT DIN FONDUL SOCIAL EUROPEAN PRIN </a:t>
            </a:r>
            <a:r>
              <a:rPr lang="en-US" alt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		  </a:t>
            </a:r>
            <a:r>
              <a:rPr lang="ro-RO"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PROGRAMUL OPERAȚIONAL CAPACITATE ADMINISTRATIVĂ 2014-2020</a:t>
            </a:r>
            <a:endPar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endParaRPr>
          </a:p>
          <a:p>
            <a:pPr algn="ctr">
              <a:lnSpc>
                <a:spcPct val="100000"/>
              </a:lnSpc>
            </a:pPr>
            <a:r>
              <a:rPr lang="ro-RO"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C</a:t>
            </a:r>
            <a:r>
              <a:rPr lang="en-US"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od SIPOCA </a:t>
            </a:r>
            <a:r>
              <a:rPr lang="ro-RO"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995</a:t>
            </a:r>
            <a:r>
              <a:rPr lang="en-US"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 </a:t>
            </a:r>
            <a:r>
              <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C</a:t>
            </a:r>
            <a:r>
              <a:rPr lang="en-US"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od </a:t>
            </a:r>
            <a:r>
              <a:rPr lang="en-US" sz="1800" dirty="0" err="1">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MySMIS</a:t>
            </a:r>
            <a:r>
              <a:rPr lang="en-US"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 151210</a:t>
            </a:r>
            <a:endPar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endParaRPr>
          </a:p>
          <a:p>
            <a:pPr algn="ctr">
              <a:lnSpc>
                <a:spcPct val="100000"/>
              </a:lnSpc>
            </a:pPr>
            <a:r>
              <a:rPr lang="ro-RO"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Beneficiar:</a:t>
            </a:r>
            <a:r>
              <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 Asociația Simț Civic </a:t>
            </a:r>
          </a:p>
          <a:p>
            <a:pPr algn="ctr">
              <a:lnSpc>
                <a:spcPct val="100000"/>
              </a:lnSpc>
            </a:pPr>
            <a:r>
              <a:rPr lang="ro-RO" sz="1800" b="1" dirty="0">
                <a:solidFill>
                  <a:schemeClr val="tx1"/>
                </a:solidFill>
                <a:latin typeface="Trebuchet MS" panose="020B0603020202020204" pitchFamily="34" charset="0"/>
                <a:ea typeface="Times New Roman" panose="02020603050405020304" pitchFamily="18" charset="0"/>
                <a:cs typeface="Trebuchet MS" panose="020B0603020202020204" pitchFamily="34" charset="0"/>
              </a:rPr>
              <a:t>Partener: </a:t>
            </a:r>
            <a:r>
              <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Asociația de Tineret Onix</a:t>
            </a:r>
          </a:p>
          <a:p>
            <a:pPr algn="ctr">
              <a:lnSpc>
                <a:spcPct val="100000"/>
              </a:lnSpc>
            </a:pPr>
            <a:r>
              <a:rPr lang="ro-RO"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Partener de Dezvoltare Locală: </a:t>
            </a:r>
            <a:r>
              <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UAT Comuna Valea Râmnicului</a:t>
            </a:r>
          </a:p>
          <a:p>
            <a:pPr algn="ctr">
              <a:lnSpc>
                <a:spcPct val="100000"/>
              </a:lnSpc>
            </a:pPr>
            <a:r>
              <a:rPr lang="ro-RO" sz="1800" b="1" dirty="0">
                <a:solidFill>
                  <a:schemeClr val="tx1"/>
                </a:solidFill>
                <a:latin typeface="Trebuchet MS" panose="020B0603020202020204" pitchFamily="34" charset="0"/>
              </a:rPr>
              <a:t>Durata de implementare</a:t>
            </a:r>
            <a:r>
              <a:rPr lang="en-US" altLang="ro-RO" sz="1800" b="1" dirty="0">
                <a:solidFill>
                  <a:schemeClr val="tx1"/>
                </a:solidFill>
                <a:latin typeface="Trebuchet MS" panose="020B0603020202020204" pitchFamily="34" charset="0"/>
              </a:rPr>
              <a:t> -</a:t>
            </a:r>
            <a:r>
              <a:rPr lang="ro-RO" sz="1800" b="1" dirty="0">
                <a:solidFill>
                  <a:schemeClr val="tx1"/>
                </a:solidFill>
                <a:latin typeface="Trebuchet MS" panose="020B0603020202020204" pitchFamily="34" charset="0"/>
              </a:rPr>
              <a:t> 14 luni:</a:t>
            </a:r>
            <a:r>
              <a:rPr lang="ro-RO" sz="1800" dirty="0">
                <a:solidFill>
                  <a:schemeClr val="tx1"/>
                </a:solidFill>
                <a:latin typeface="Trebuchet MS" panose="020B0603020202020204" pitchFamily="34" charset="0"/>
              </a:rPr>
              <a:t> 11.07.2022 - 10.09.202</a:t>
            </a:r>
            <a:r>
              <a:rPr lang="ro-RO" sz="1800" dirty="0">
                <a:solidFill>
                  <a:schemeClr val="tx1">
                    <a:lumMod val="95000"/>
                    <a:lumOff val="5000"/>
                  </a:schemeClr>
                </a:solidFill>
                <a:latin typeface="Trebuchet MS" panose="020B0603020202020204" pitchFamily="34" charset="0"/>
              </a:rPr>
              <a:t>3</a:t>
            </a:r>
          </a:p>
          <a:p>
            <a:pPr marL="285750" indent="-285750" algn="just">
              <a:lnSpc>
                <a:spcPct val="100000"/>
              </a:lnSpc>
            </a:pPr>
            <a:endParaRPr lang="ro-RO" sz="1800" dirty="0">
              <a:solidFill>
                <a:schemeClr val="tx1">
                  <a:lumMod val="95000"/>
                  <a:lumOff val="5000"/>
                </a:schemeClr>
              </a:solidFill>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59"/>
            <a:ext cx="11756570" cy="3021511"/>
          </a:xfrm>
          <a:solidFill>
            <a:srgbClr val="FFFF00"/>
          </a:solidFill>
        </p:spPr>
        <p:txBody>
          <a:bodyPr>
            <a:normAutofit fontScale="92500" lnSpcReduction="10000"/>
          </a:bodyPr>
          <a:lstStyle/>
          <a:p>
            <a:pPr algn="ctr">
              <a:lnSpc>
                <a:spcPct val="100000"/>
              </a:lnSpc>
            </a:pPr>
            <a:r>
              <a:rPr lang="en-US" sz="1800" b="1" dirty="0">
                <a:solidFill>
                  <a:srgbClr val="202124"/>
                </a:solidFill>
                <a:latin typeface="Trebuchet MS" panose="020B0603020202020204" pitchFamily="34" charset="0"/>
              </a:rPr>
              <a:t>DEZVOLTARE</a:t>
            </a:r>
            <a:r>
              <a:rPr lang="ro-RO" sz="1800" b="1" dirty="0">
                <a:solidFill>
                  <a:srgbClr val="202124"/>
                </a:solidFill>
                <a:latin typeface="Trebuchet MS" panose="020B0603020202020204" pitchFamily="34" charset="0"/>
              </a:rPr>
              <a:t> DURABILĂ- DEZVOLTARE UMANĂ DURABILĂ</a:t>
            </a:r>
          </a:p>
          <a:p>
            <a:pPr algn="ctr">
              <a:lnSpc>
                <a:spcPct val="100000"/>
              </a:lnSpc>
            </a:pPr>
            <a:r>
              <a:rPr lang="ro-RO" sz="1800" b="1" dirty="0">
                <a:solidFill>
                  <a:srgbClr val="202124"/>
                </a:solidFill>
                <a:latin typeface="Trebuchet MS" panose="020B0603020202020204" pitchFamily="34" charset="0"/>
              </a:rPr>
              <a:t>PERSPECTIVE</a:t>
            </a:r>
          </a:p>
          <a:p>
            <a:pPr algn="just"/>
            <a:endParaRPr lang="ro-RO" sz="1800" dirty="0">
              <a:latin typeface="Trebuchet MS" panose="020B0603020202020204" pitchFamily="34" charset="0"/>
            </a:endParaRPr>
          </a:p>
          <a:p>
            <a:pPr marL="285750" indent="-285750" algn="just">
              <a:buFont typeface="Wingdings" panose="05000000000000000000" pitchFamily="2" charset="2"/>
              <a:buChar char="Ø"/>
            </a:pPr>
            <a:r>
              <a:rPr lang="en-US" sz="1800" dirty="0">
                <a:latin typeface="Trebuchet MS" panose="020B0603020202020204" pitchFamily="34" charset="0"/>
              </a:rPr>
              <a:t>Dezvoltare Durabilă a României din 1999 a avut ca obiectiv îmbunătățirea progresivă și menținerea bunăstării populației în corelare cu cerințele folosirii raționale a resurselor naturale și ale conservării ecosistemelor. Aderarea la Uniunea Europeană în 2007 a ajustat prioritățile naționale, prin Strategia Națională pentru Dezvoltare Durabilă. Orizonturi 2013-2020-2030 (SNDD), aprobată de Guvernul României la 12 noiembrie 2008, vizând reducerea decalajului socio-economic față de cel al statelor membre ale Uniunii Europene.</a:t>
            </a: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172568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351691" y="3516923"/>
            <a:ext cx="11679199" cy="3210447"/>
          </a:xfrm>
          <a:solidFill>
            <a:srgbClr val="FFFF00"/>
          </a:solidFill>
        </p:spPr>
        <p:txBody>
          <a:bodyPr>
            <a:normAutofit fontScale="25000" lnSpcReduction="20000"/>
          </a:bodyPr>
          <a:lstStyle/>
          <a:p>
            <a:pPr algn="l"/>
            <a:endParaRPr lang="ro-RO" sz="2600" dirty="0">
              <a:latin typeface="Trebuchet MS" panose="020B0603020202020204" pitchFamily="34" charset="0"/>
            </a:endParaRPr>
          </a:p>
          <a:p>
            <a:pPr algn="ctr">
              <a:lnSpc>
                <a:spcPct val="100000"/>
              </a:lnSpc>
            </a:pPr>
            <a:r>
              <a:rPr lang="en-US" sz="4200" b="1" dirty="0">
                <a:solidFill>
                  <a:srgbClr val="202124"/>
                </a:solidFill>
                <a:latin typeface="Trebuchet MS" panose="020B0603020202020204" pitchFamily="34" charset="0"/>
              </a:rPr>
              <a:t>DEZVOLTARE</a:t>
            </a:r>
            <a:r>
              <a:rPr lang="ro-RO" sz="4200" b="1" dirty="0">
                <a:solidFill>
                  <a:srgbClr val="202124"/>
                </a:solidFill>
                <a:latin typeface="Trebuchet MS" panose="020B0603020202020204" pitchFamily="34" charset="0"/>
              </a:rPr>
              <a:t> DURABILĂ- DEZVOLTARE UMANĂ DURABILĂ</a:t>
            </a:r>
          </a:p>
          <a:p>
            <a:pPr algn="ctr">
              <a:lnSpc>
                <a:spcPct val="100000"/>
              </a:lnSpc>
            </a:pPr>
            <a:r>
              <a:rPr lang="ro-RO" sz="4200" b="1" dirty="0">
                <a:solidFill>
                  <a:srgbClr val="202124"/>
                </a:solidFill>
                <a:latin typeface="Trebuchet MS" panose="020B0603020202020204" pitchFamily="34" charset="0"/>
              </a:rPr>
              <a:t> PERSPECTIVE</a:t>
            </a:r>
            <a:endParaRPr lang="ro-RO" sz="4200" b="1" dirty="0">
              <a:latin typeface="Trebuchet MS" panose="020B0603020202020204" pitchFamily="34" charset="0"/>
            </a:endParaRPr>
          </a:p>
          <a:p>
            <a:pPr marL="457200" indent="-457200" algn="l">
              <a:buFont typeface="Wingdings" panose="05000000000000000000" pitchFamily="2" charset="2"/>
              <a:buChar char="Ø"/>
            </a:pPr>
            <a:r>
              <a:rPr lang="en-US" sz="4300" dirty="0">
                <a:latin typeface="Trebuchet MS" panose="020B0603020202020204" pitchFamily="34" charset="0"/>
              </a:rPr>
              <a:t>Karl Burkart ( director si cofondator al programului stiintific One Earth, program suport pentru academii si ong-uri cu activitati in</a:t>
            </a:r>
            <a:r>
              <a:rPr lang="ro-RO" sz="4300" dirty="0">
                <a:latin typeface="Trebuchet MS" panose="020B0603020202020204" pitchFamily="34" charset="0"/>
              </a:rPr>
              <a:t> </a:t>
            </a:r>
            <a:r>
              <a:rPr lang="en-US" sz="4300" dirty="0">
                <a:latin typeface="Trebuchet MS" panose="020B0603020202020204" pitchFamily="34" charset="0"/>
              </a:rPr>
              <a:t>domeniul stiintei climatice si energetice, a conservarii biodiversitatii si in agricultura sustenabila) defineşte economia verde ca fiind bazată pe şase sectoare principale:</a:t>
            </a:r>
            <a:br>
              <a:rPr lang="en-US" sz="4300" dirty="0">
                <a:latin typeface="Trebuchet MS" panose="020B0603020202020204" pitchFamily="34" charset="0"/>
              </a:rPr>
            </a:br>
            <a:r>
              <a:rPr lang="en-US" sz="4300" dirty="0">
                <a:latin typeface="Trebuchet MS" panose="020B0603020202020204" pitchFamily="34" charset="0"/>
              </a:rPr>
              <a:t>1.Energie regenerabilă (solară, eoliană etc.);</a:t>
            </a:r>
            <a:br>
              <a:rPr lang="en-US" sz="4300" dirty="0">
                <a:latin typeface="Trebuchet MS" panose="020B0603020202020204" pitchFamily="34" charset="0"/>
              </a:rPr>
            </a:br>
            <a:r>
              <a:rPr lang="en-US" sz="4300" dirty="0">
                <a:latin typeface="Trebuchet MS" panose="020B0603020202020204" pitchFamily="34" charset="0"/>
              </a:rPr>
              <a:t>2.Construcţii "verzi" (ex. construcţii LEED - Leadership in Energy and Environmental Design);</a:t>
            </a:r>
            <a:br>
              <a:rPr lang="en-US" sz="4300" dirty="0">
                <a:latin typeface="Trebuchet MS" panose="020B0603020202020204" pitchFamily="34" charset="0"/>
              </a:rPr>
            </a:br>
            <a:r>
              <a:rPr lang="en-US" sz="4300" dirty="0">
                <a:latin typeface="Trebuchet MS" panose="020B0603020202020204" pitchFamily="34" charset="0"/>
              </a:rPr>
              <a:t>3.Combustibili alternativi (vehicule electrice, hibride sau combustbili alternativi);</a:t>
            </a:r>
            <a:br>
              <a:rPr lang="en-US" sz="4300" dirty="0">
                <a:latin typeface="Trebuchet MS" panose="020B0603020202020204" pitchFamily="34" charset="0"/>
              </a:rPr>
            </a:br>
            <a:r>
              <a:rPr lang="en-US" sz="4300" dirty="0">
                <a:latin typeface="Trebuchet MS" panose="020B0603020202020204" pitchFamily="34" charset="0"/>
              </a:rPr>
              <a:t>4.Managementul apei (epurarea apelor, sisteme de colectare a apei de ploaie etc.);</a:t>
            </a:r>
            <a:br>
              <a:rPr lang="en-US" sz="4300" dirty="0">
                <a:latin typeface="Trebuchet MS" panose="020B0603020202020204" pitchFamily="34" charset="0"/>
              </a:rPr>
            </a:br>
            <a:r>
              <a:rPr lang="en-US" sz="4300" dirty="0">
                <a:latin typeface="Trebuchet MS" panose="020B0603020202020204" pitchFamily="34" charset="0"/>
              </a:rPr>
              <a:t>5.Managementul deşeurilor (reciclare, depozitare etc.);</a:t>
            </a:r>
            <a:br>
              <a:rPr lang="en-US" sz="4300" dirty="0">
                <a:latin typeface="Trebuchet MS" panose="020B0603020202020204" pitchFamily="34" charset="0"/>
              </a:rPr>
            </a:br>
            <a:r>
              <a:rPr lang="en-US" sz="4300" dirty="0">
                <a:latin typeface="Trebuchet MS" panose="020B0603020202020204" pitchFamily="34" charset="0"/>
              </a:rPr>
              <a:t>6.Managementul teritorial (incluzând agricultura organică, conservarea habitatelor, împăduriri la nivel urban-parcuri, reîmpăduriri şi stabilizarea terenurilor).</a:t>
            </a:r>
          </a:p>
          <a:p>
            <a:pPr algn="l"/>
            <a:r>
              <a:rPr lang="en-US" sz="4300" dirty="0">
                <a:latin typeface="Trebuchet MS" panose="020B0603020202020204" pitchFamily="34" charset="0"/>
              </a:rPr>
              <a:t>De asemenea există și cea de a 7-a categorie ce poartă denumirea de "piețe verzi" şi include piețe precum "green banking and financial investment services" - servicii bancare şi de investiţii verzi; "carbon trading" - comerţul cu carbon s.a.</a:t>
            </a:r>
          </a:p>
          <a:p>
            <a:pPr lvl="1" algn="just"/>
            <a:endParaRPr lang="en-US" sz="29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43733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92500" lnSpcReduction="20000"/>
          </a:bodyPr>
          <a:lstStyle/>
          <a:p>
            <a:pPr algn="ctr">
              <a:lnSpc>
                <a:spcPct val="100000"/>
              </a:lnSpc>
            </a:pPr>
            <a:r>
              <a:rPr lang="en-US" sz="2200" b="1" dirty="0">
                <a:solidFill>
                  <a:srgbClr val="202124"/>
                </a:solidFill>
                <a:latin typeface="Trebuchet MS" panose="020B0603020202020204" pitchFamily="34" charset="0"/>
              </a:rPr>
              <a:t>DEZVOLTARE</a:t>
            </a:r>
            <a:r>
              <a:rPr lang="ro-RO" sz="2200" b="1" dirty="0">
                <a:solidFill>
                  <a:srgbClr val="202124"/>
                </a:solidFill>
                <a:latin typeface="Trebuchet MS" panose="020B0603020202020204" pitchFamily="34" charset="0"/>
              </a:rPr>
              <a:t> DURABILĂ- DEZVOLTARE UMANĂ DURABILĂ</a:t>
            </a:r>
          </a:p>
          <a:p>
            <a:pPr algn="ctr">
              <a:lnSpc>
                <a:spcPct val="100000"/>
              </a:lnSpc>
            </a:pPr>
            <a:r>
              <a:rPr lang="ro-RO" sz="2200" b="1" dirty="0">
                <a:solidFill>
                  <a:srgbClr val="202124"/>
                </a:solidFill>
                <a:latin typeface="Trebuchet MS" panose="020B0603020202020204" pitchFamily="34" charset="0"/>
              </a:rPr>
              <a:t>PERSPECTIVE</a:t>
            </a:r>
          </a:p>
          <a:p>
            <a:pPr marL="342900" indent="-342900" algn="l">
              <a:buFont typeface="Wingdings" panose="05000000000000000000" pitchFamily="2" charset="2"/>
              <a:buChar char="Ø"/>
            </a:pPr>
            <a:r>
              <a:rPr lang="en-US" sz="1900" dirty="0">
                <a:latin typeface="Trebuchet MS" panose="020B0603020202020204" pitchFamily="34" charset="0"/>
              </a:rPr>
              <a:t>România, alături de alte 192 de state, și-a asumat stabilirea cadrului național pentru susținerea Agendei 2030 pentru Dezvoltare Durabilă, care include un set de 17 Obiective de Dezvoltare Durabilă și Agenda de Acțiune de la Addis-Abeba. Planul de acțiune global, pe care România </a:t>
            </a:r>
            <a:r>
              <a:rPr lang="ro-RO" sz="1900" dirty="0">
                <a:latin typeface="Trebuchet MS" panose="020B0603020202020204" pitchFamily="34" charset="0"/>
              </a:rPr>
              <a:t>a </a:t>
            </a:r>
            <a:r>
              <a:rPr lang="en-US" sz="1900" dirty="0">
                <a:latin typeface="Trebuchet MS" panose="020B0603020202020204" pitchFamily="34" charset="0"/>
              </a:rPr>
              <a:t>ale</a:t>
            </a:r>
            <a:r>
              <a:rPr lang="ro-RO" sz="1900" dirty="0">
                <a:latin typeface="Trebuchet MS" panose="020B0603020202020204" pitchFamily="34" charset="0"/>
              </a:rPr>
              <a:t>s</a:t>
            </a:r>
            <a:r>
              <a:rPr lang="en-US" sz="1900" dirty="0">
                <a:latin typeface="Trebuchet MS" panose="020B0603020202020204" pitchFamily="34" charset="0"/>
              </a:rPr>
              <a:t> să-l susțină în următorii ani, se adresează ameliorării sărăciei, combaterii inegalităților, injustiției sociale și protejării planetei până în anul 2030. Este un plan de acțiune pentru oameni, planetă și prosperitate, prin care se urmărește consolidarea unui climat de siguranță și libertate, în care „nimeni nu va fi lăsat în urmă” </a:t>
            </a:r>
          </a:p>
          <a:p>
            <a:pPr algn="ctr">
              <a:lnSpc>
                <a:spcPct val="100000"/>
              </a:lnSpc>
            </a:pPr>
            <a:endParaRPr lang="en-US" sz="22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731208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a:bodyPr>
          <a:lstStyle/>
          <a:p>
            <a:pPr algn="ctr"/>
            <a:endParaRPr lang="ro-RO" sz="1800"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algn="ctr"/>
            <a:endParaRPr lang="ro-RO" sz="2000" b="1" dirty="0">
              <a:latin typeface="Trebuchet MS" panose="020B0603020202020204" pitchFamily="34" charset="0"/>
            </a:endParaRPr>
          </a:p>
          <a:p>
            <a:pPr marL="285750" indent="-285750" algn="ctr">
              <a:buFont typeface="Wingdings" panose="05000000000000000000" pitchFamily="2" charset="2"/>
              <a:buChar char="Ø"/>
            </a:pPr>
            <a:r>
              <a:rPr lang="vi-VN" sz="1800" dirty="0"/>
              <a:t>În ansamblu, în ciuda dificultăților întâmpinate, bilanțul primului deceniu de implementare a SNDD este pozitiv, demonstrând reziliența și sustenabilitatea opțiunilor strategice ale societății românești și apartenența sa la UE</a:t>
            </a:r>
            <a:r>
              <a:rPr lang="ro-RO" sz="1800" dirty="0">
                <a:latin typeface="Trebuchet MS" panose="020B0603020202020204" pitchFamily="34" charset="0"/>
              </a:rPr>
              <a:t>. </a:t>
            </a:r>
            <a:r>
              <a:rPr lang="ro-RO" sz="1800" b="1" dirty="0">
                <a:latin typeface="Trebuchet MS" panose="020B0603020202020204" pitchFamily="34" charset="0"/>
              </a:rPr>
              <a:t>În continuare vor fi prezentate cele 17 obiective strategice privind SNDD în România.</a:t>
            </a:r>
            <a:endParaRPr lang="en-US" sz="1800" b="1"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3812005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55000" lnSpcReduction="20000"/>
          </a:bodyPr>
          <a:lstStyle/>
          <a:p>
            <a:pPr algn="ctr"/>
            <a:endParaRPr lang="ro-RO" sz="2400" b="1" dirty="0">
              <a:latin typeface="Trebuchet MS" panose="020B0603020202020204" pitchFamily="34" charset="0"/>
            </a:endParaRPr>
          </a:p>
          <a:p>
            <a:pPr algn="ctr"/>
            <a:r>
              <a:rPr lang="en-US" sz="2400" b="1" dirty="0">
                <a:latin typeface="Trebuchet MS" panose="020B0603020202020204" pitchFamily="34" charset="0"/>
              </a:rPr>
              <a:t>Strategia Națională pentru Dezvoltare Durabilă. Orizonturi 2013-2020-2030 (SNDD)</a:t>
            </a:r>
            <a:endParaRPr lang="ro-RO" sz="2400" dirty="0"/>
          </a:p>
          <a:p>
            <a:pPr algn="l"/>
            <a:r>
              <a:rPr lang="ro-RO" sz="2600" dirty="0">
                <a:latin typeface="Trebuchet MS" panose="020B0603020202020204" pitchFamily="34" charset="0"/>
              </a:rPr>
              <a:t>1</a:t>
            </a:r>
            <a:r>
              <a:rPr lang="ro-RO" sz="2600" b="1" dirty="0">
                <a:latin typeface="Trebuchet MS" panose="020B0603020202020204" pitchFamily="34" charset="0"/>
              </a:rPr>
              <a:t>. </a:t>
            </a:r>
            <a:r>
              <a:rPr lang="ro-RO" sz="1800" b="1" dirty="0">
                <a:latin typeface="Trebuchet MS" panose="020B0603020202020204" pitchFamily="34" charset="0"/>
              </a:rPr>
              <a:t>,</a:t>
            </a:r>
            <a:r>
              <a:rPr lang="en-US" sz="1800" b="1" dirty="0">
                <a:latin typeface="Trebuchet MS" panose="020B0603020202020204" pitchFamily="34" charset="0"/>
              </a:rPr>
              <a:t>,Fara saracie</a:t>
            </a:r>
            <a:r>
              <a:rPr lang="en-US" sz="1800" dirty="0">
                <a:latin typeface="Trebuchet MS" panose="020B0603020202020204" pitchFamily="34" charset="0"/>
              </a:rPr>
              <a:t>” </a:t>
            </a:r>
            <a:r>
              <a:rPr lang="ro-RO" sz="1800" dirty="0">
                <a:latin typeface="Trebuchet MS" panose="020B0603020202020204" pitchFamily="34" charset="0"/>
              </a:rPr>
              <a:t>- </a:t>
            </a:r>
            <a:r>
              <a:rPr lang="en-US" sz="1800" dirty="0">
                <a:latin typeface="Trebuchet MS" panose="020B0603020202020204" pitchFamily="34" charset="0"/>
              </a:rPr>
              <a:t>Eradicarea sărăciei în toate formele sale şi în orice contex</a:t>
            </a:r>
            <a:r>
              <a:rPr lang="ro-RO" sz="1800" dirty="0">
                <a:latin typeface="Trebuchet MS" panose="020B0603020202020204" pitchFamily="34" charset="0"/>
              </a:rPr>
              <a:t>t</a:t>
            </a:r>
          </a:p>
          <a:p>
            <a:pPr algn="l"/>
            <a:r>
              <a:rPr lang="en-US" sz="1800" dirty="0"/>
              <a:t>• Stabilirea unor standarde durabile de calitate și de cost pentru toate serviciile sociale, vizând în mod special pe cele destinate grupurilor </a:t>
            </a:r>
            <a:r>
              <a:rPr lang="en-US" sz="1800" dirty="0" err="1"/>
              <a:t>vulnerabile</a:t>
            </a:r>
            <a:r>
              <a:rPr lang="en-US" sz="1800" dirty="0"/>
              <a:t> </a:t>
            </a:r>
            <a:endParaRPr lang="ro-RO" sz="1800" dirty="0"/>
          </a:p>
          <a:p>
            <a:pPr algn="l"/>
            <a:r>
              <a:rPr lang="en-US" sz="1800" dirty="0"/>
              <a:t>• Dezvoltarea unui sistem național de indicatori de incluziune socială prin integrarea tuturor bazelor de date din sfera asistenței sociale în regim digitalizat care să țină cont de mobilitatea socială; monitorizarea anuală efectivă a rezultatelor pe baza acestor </a:t>
            </a:r>
            <a:r>
              <a:rPr lang="en-US" sz="1800" dirty="0" err="1"/>
              <a:t>indicatori</a:t>
            </a:r>
            <a:r>
              <a:rPr lang="en-US" sz="1800" dirty="0"/>
              <a:t> </a:t>
            </a:r>
            <a:endParaRPr lang="ro-RO" sz="1800" dirty="0"/>
          </a:p>
          <a:p>
            <a:pPr algn="l"/>
            <a:r>
              <a:rPr lang="en-US" sz="1800" dirty="0"/>
              <a:t>• Stimularea participării pe piața muncii a persoanelor apte de muncă aflate în risc de excluziune prin dezvoltarea măsurilor active de consiliere și asistență socială • Eradicarea sărăciei extreme pentru toți </a:t>
            </a:r>
            <a:r>
              <a:rPr lang="en-US" sz="1800" dirty="0" err="1"/>
              <a:t>cetățenii</a:t>
            </a:r>
            <a:r>
              <a:rPr lang="en-US" sz="1800" dirty="0"/>
              <a:t> </a:t>
            </a:r>
            <a:endParaRPr lang="ro-RO" sz="1800" dirty="0"/>
          </a:p>
          <a:p>
            <a:pPr algn="l"/>
            <a:r>
              <a:rPr lang="en-US" sz="1800" dirty="0"/>
              <a:t>• Reducerea cu cel puțin jumătate a numărului de cetățeni care trăiesc în sărăcie </a:t>
            </a:r>
            <a:r>
              <a:rPr lang="en-US" sz="1800" dirty="0" err="1"/>
              <a:t>relativă</a:t>
            </a:r>
            <a:r>
              <a:rPr lang="en-US" sz="1800" dirty="0"/>
              <a:t> </a:t>
            </a:r>
            <a:endParaRPr lang="ro-RO" sz="1800" dirty="0"/>
          </a:p>
          <a:p>
            <a:pPr algn="l"/>
            <a:r>
              <a:rPr lang="en-US" sz="1800" dirty="0"/>
              <a:t>• Consolidarea sistemului național unitar a serviciilor de intervenție de urgență, reabilitare ulterioară și compensare a pierderilor în caz de calamități naturale, accidente industriale sau evenimente climatice extreme</a:t>
            </a:r>
          </a:p>
          <a:p>
            <a:pPr marL="457200" lvl="0" indent="-457200" algn="l">
              <a:buFont typeface="+mj-lt"/>
              <a:buAutoNum type="arabicPeriod"/>
            </a:pPr>
            <a:endParaRPr lang="en-US" sz="1800"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777467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92500" lnSpcReduction="20000"/>
          </a:bodyPr>
          <a:lstStyle/>
          <a:p>
            <a:pPr algn="ctr"/>
            <a:endParaRPr lang="ro-RO" sz="2000" b="1"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lvl="0" algn="ctr"/>
            <a:r>
              <a:rPr lang="ro-RO" sz="2400" dirty="0">
                <a:latin typeface="Trebuchet MS" panose="020B0603020202020204" pitchFamily="34" charset="0"/>
              </a:rPr>
              <a:t>2.  </a:t>
            </a:r>
            <a:r>
              <a:rPr lang="en-US" sz="2000" dirty="0"/>
              <a:t>,,</a:t>
            </a:r>
            <a:r>
              <a:rPr lang="en-US" sz="2000" b="1" dirty="0"/>
              <a:t>Foamete zero</a:t>
            </a:r>
            <a:r>
              <a:rPr lang="en-US" sz="2000" dirty="0"/>
              <a:t>” Eradicarea foamei, asigurarea securitã</a:t>
            </a:r>
            <a:r>
              <a:rPr lang="ro-RO" sz="2000" dirty="0"/>
              <a:t>ț</a:t>
            </a:r>
            <a:r>
              <a:rPr lang="en-US" sz="2000" dirty="0"/>
              <a:t>ii alimentare, îmbunãtã</a:t>
            </a:r>
            <a:r>
              <a:rPr lang="ro-RO" sz="2000" dirty="0"/>
              <a:t>ț</a:t>
            </a:r>
            <a:r>
              <a:rPr lang="en-US" sz="2000" dirty="0"/>
              <a:t>irea nutri</a:t>
            </a:r>
            <a:r>
              <a:rPr lang="ro-RO" sz="2000" dirty="0"/>
              <a:t>ț</a:t>
            </a:r>
            <a:r>
              <a:rPr lang="en-US" sz="2000" dirty="0"/>
              <a:t>iei şi promovarea unei agriculturi sustenabile</a:t>
            </a:r>
            <a:endParaRPr lang="ro-RO" sz="2000" dirty="0"/>
          </a:p>
          <a:p>
            <a:pPr lvl="0" algn="ctr"/>
            <a:r>
              <a:rPr lang="en-US" sz="2000" dirty="0"/>
              <a:t>Strategia vizează dezvoltarea unui sector agroalimentar durabil și competitiv pentru îmbunătățirea calității vieții și asigurării unor condiții de viață în mediul rural apropiate de cele din mediul urban, promovarea producției autohtone și ecologice și valorifi carea produselor tradiționale și montane cu valoare adăugată.</a:t>
            </a:r>
          </a:p>
          <a:p>
            <a:pPr marL="457200" lvl="0" indent="-457200" algn="ctr">
              <a:buFont typeface="+mj-lt"/>
              <a:buAutoNum type="arabicPeriod"/>
            </a:pPr>
            <a:endParaRPr lang="en-US" sz="2000" dirty="0"/>
          </a:p>
          <a:p>
            <a:pPr algn="ctr"/>
            <a:endParaRPr lang="ro-RO" sz="2000" b="1"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63539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192259" y="3888740"/>
            <a:ext cx="11756570" cy="2969260"/>
          </a:xfrm>
          <a:solidFill>
            <a:srgbClr val="FFFF00"/>
          </a:solidFill>
        </p:spPr>
        <p:txBody>
          <a:bodyPr>
            <a:normAutofit lnSpcReduction="10000"/>
          </a:bodyPr>
          <a:lstStyle/>
          <a:p>
            <a:pPr algn="ctr"/>
            <a:endParaRPr lang="ro-RO" sz="2000" b="1"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lvl="0" algn="ctr"/>
            <a:r>
              <a:rPr lang="ro-RO" sz="2400" dirty="0">
                <a:latin typeface="Trebuchet MS" panose="020B0603020202020204" pitchFamily="34" charset="0"/>
              </a:rPr>
              <a:t>3. </a:t>
            </a:r>
            <a:r>
              <a:rPr lang="en-US" sz="1800" dirty="0">
                <a:latin typeface="Trebuchet MS" panose="020B0603020202020204" pitchFamily="34" charset="0"/>
              </a:rPr>
              <a:t>,,</a:t>
            </a:r>
            <a:r>
              <a:rPr lang="en-US" sz="1800" b="1" dirty="0">
                <a:latin typeface="Trebuchet MS" panose="020B0603020202020204" pitchFamily="34" charset="0"/>
              </a:rPr>
              <a:t>Sanatate si bunastare</a:t>
            </a:r>
            <a:r>
              <a:rPr lang="en-US" sz="1800" dirty="0">
                <a:latin typeface="Trebuchet MS" panose="020B0603020202020204" pitchFamily="34" charset="0"/>
              </a:rPr>
              <a:t>” Asigurarea unei vie</a:t>
            </a:r>
            <a:r>
              <a:rPr lang="ro-RO" sz="1800" dirty="0">
                <a:latin typeface="Trebuchet MS" panose="020B0603020202020204" pitchFamily="34" charset="0"/>
              </a:rPr>
              <a:t>ț</a:t>
            </a:r>
            <a:r>
              <a:rPr lang="en-US" sz="1800" dirty="0">
                <a:latin typeface="Trebuchet MS" panose="020B0603020202020204" pitchFamily="34" charset="0"/>
              </a:rPr>
              <a:t>i sãnãtoase şi promovarea bunãstãrii tuturor, la orice vârstã</a:t>
            </a:r>
            <a:endParaRPr lang="ro-RO" sz="1800" dirty="0">
              <a:latin typeface="Trebuchet MS" panose="020B0603020202020204" pitchFamily="34" charset="0"/>
            </a:endParaRPr>
          </a:p>
          <a:p>
            <a:pPr lvl="0" algn="just"/>
            <a:r>
              <a:rPr lang="en-US" sz="1800" dirty="0">
                <a:latin typeface="Trebuchet MS" panose="020B0603020202020204" pitchFamily="34" charset="0"/>
              </a:rPr>
              <a:t>Strategia are în vedere reducerea ratei mortalității materne și infantile, diminuarea incidenței îmbolnăvirilor de boli infecțioase și cronice, respectiv prevenirea și tratarea abuzului de substanțe nocive și a bolilor mintale.</a:t>
            </a:r>
          </a:p>
          <a:p>
            <a:pPr algn="ctr"/>
            <a:endParaRPr lang="ro-RO" sz="2000" b="1"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085253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92500" lnSpcReduction="20000"/>
          </a:bodyPr>
          <a:lstStyle/>
          <a:p>
            <a:pPr algn="ctr"/>
            <a:endParaRPr lang="ro-RO" sz="2000" b="1"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algn="ctr"/>
            <a:r>
              <a:rPr lang="ro-RO" sz="2400" dirty="0">
                <a:latin typeface="Trebuchet MS" panose="020B0603020202020204" pitchFamily="34" charset="0"/>
              </a:rPr>
              <a:t>4. </a:t>
            </a:r>
            <a:r>
              <a:rPr lang="en-US" sz="1800" dirty="0">
                <a:latin typeface="Trebuchet MS" panose="020B0603020202020204" pitchFamily="34" charset="0"/>
              </a:rPr>
              <a:t>,,</a:t>
            </a:r>
            <a:r>
              <a:rPr lang="en-US" sz="1800" b="1" dirty="0">
                <a:latin typeface="Trebuchet MS" panose="020B0603020202020204" pitchFamily="34" charset="0"/>
              </a:rPr>
              <a:t>Educatie de calitate</a:t>
            </a:r>
            <a:r>
              <a:rPr lang="en-US" sz="1800" dirty="0">
                <a:latin typeface="Trebuchet MS" panose="020B0603020202020204" pitchFamily="34" charset="0"/>
              </a:rPr>
              <a:t>” </a:t>
            </a:r>
            <a:r>
              <a:rPr lang="ro-RO" sz="1800" dirty="0">
                <a:latin typeface="Trebuchet MS" panose="020B0603020202020204" pitchFamily="34" charset="0"/>
              </a:rPr>
              <a:t>- </a:t>
            </a:r>
            <a:r>
              <a:rPr lang="en-US" sz="1800" dirty="0">
                <a:latin typeface="Trebuchet MS" panose="020B0603020202020204" pitchFamily="34" charset="0"/>
              </a:rPr>
              <a:t>Asigură faptul că toți elevii dobândesc cunoștințele și competențele necesare pentru promovarea dezvoltării durabile</a:t>
            </a:r>
            <a:r>
              <a:rPr lang="ro-RO" sz="1800" dirty="0">
                <a:latin typeface="Trebuchet MS" panose="020B0603020202020204" pitchFamily="34" charset="0"/>
              </a:rPr>
              <a:t>.</a:t>
            </a:r>
            <a:endParaRPr lang="en-US" sz="1800" dirty="0">
              <a:latin typeface="Trebuchet MS" panose="020B0603020202020204" pitchFamily="34" charset="0"/>
            </a:endParaRPr>
          </a:p>
          <a:p>
            <a:pPr lvl="0" algn="just"/>
            <a:r>
              <a:rPr lang="en-US" sz="1800" dirty="0">
                <a:latin typeface="Trebuchet MS" panose="020B0603020202020204" pitchFamily="34" charset="0"/>
              </a:rPr>
              <a:t>Strategia se adresează în principal următoarelor domenii: accesul tuturor copiilor la educație timpurie, învățământ primar și secundar echitabil și calitativ, care să conducă la rezultate relevante și efi ciente, creșterea substanțială a numărului de tineri și adulți care dețin competențe profesionale relevante, care să faciliteze angajarea la locuri de muncă decente și antreprenoriatul. </a:t>
            </a:r>
            <a:endParaRPr lang="ro-RO" sz="1800" b="1"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3460715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92500"/>
          </a:bodyPr>
          <a:lstStyle/>
          <a:p>
            <a:pPr algn="ctr"/>
            <a:endParaRPr lang="ro-RO" sz="2000" b="1"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algn="ctr"/>
            <a:r>
              <a:rPr lang="ro-RO" sz="2000" b="1" dirty="0">
                <a:latin typeface="Trebuchet MS" panose="020B0603020202020204" pitchFamily="34" charset="0"/>
              </a:rPr>
              <a:t>5</a:t>
            </a:r>
            <a:r>
              <a:rPr lang="ro-RO" sz="1800" b="1" dirty="0">
                <a:latin typeface="Trebuchet MS" panose="020B0603020202020204" pitchFamily="34" charset="0"/>
              </a:rPr>
              <a:t>. </a:t>
            </a:r>
            <a:r>
              <a:rPr lang="en-US" sz="1800" dirty="0">
                <a:latin typeface="Trebuchet MS" panose="020B0603020202020204" pitchFamily="34" charset="0"/>
              </a:rPr>
              <a:t>,,</a:t>
            </a:r>
            <a:r>
              <a:rPr lang="en-US" sz="1800" b="1" dirty="0">
                <a:latin typeface="Trebuchet MS" panose="020B0603020202020204" pitchFamily="34" charset="0"/>
              </a:rPr>
              <a:t>Egalitatea de gen</a:t>
            </a:r>
            <a:r>
              <a:rPr lang="en-US" sz="1800" dirty="0">
                <a:latin typeface="Trebuchet MS" panose="020B0603020202020204" pitchFamily="34" charset="0"/>
              </a:rPr>
              <a:t>” Realizarea egalitã</a:t>
            </a:r>
            <a:r>
              <a:rPr lang="ro-RO" sz="1800" dirty="0">
                <a:latin typeface="Trebuchet MS" panose="020B0603020202020204" pitchFamily="34" charset="0"/>
              </a:rPr>
              <a:t>ț</a:t>
            </a:r>
            <a:r>
              <a:rPr lang="en-US" sz="1800" dirty="0">
                <a:latin typeface="Trebuchet MS" panose="020B0603020202020204" pitchFamily="34" charset="0"/>
              </a:rPr>
              <a:t>ii de gen şi întãrirea rolului femeilor şi al fetelor în societate . </a:t>
            </a:r>
            <a:endParaRPr lang="ro-RO" sz="1800" dirty="0">
              <a:latin typeface="Trebuchet MS" panose="020B0603020202020204" pitchFamily="34" charset="0"/>
            </a:endParaRPr>
          </a:p>
          <a:p>
            <a:pPr algn="just"/>
            <a:r>
              <a:rPr lang="en-US" sz="1800" dirty="0">
                <a:latin typeface="Trebuchet MS" panose="020B0603020202020204" pitchFamily="34" charset="0"/>
              </a:rPr>
              <a:t>Strategia își propune prevenirea și combaterea violenței împotriva femeilor și fetelor, în sfera publică și cea privată, asigurarea participării echilibrate și efective a femeilor și a egalității de șanse la ocuparea posturilor de conducere la toate nivelurile de luare a deciziilor în viața politică, economică și publică. </a:t>
            </a:r>
            <a:endParaRPr lang="ro-RO" sz="1800" b="1"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383732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92500" lnSpcReduction="10000"/>
          </a:bodyPr>
          <a:lstStyle/>
          <a:p>
            <a:pPr lvl="1" algn="just"/>
            <a:endParaRPr lang="ro-RO" b="1" dirty="0">
              <a:solidFill>
                <a:schemeClr val="tx1"/>
              </a:solidFill>
              <a:latin typeface="Trebuchet MS" panose="020B0603020202020204" pitchFamily="34" charset="0"/>
            </a:endParaRPr>
          </a:p>
          <a:p>
            <a:pPr lvl="1" algn="just"/>
            <a:r>
              <a:rPr lang="en-US" b="1" dirty="0">
                <a:solidFill>
                  <a:schemeClr val="tx1"/>
                </a:solidFill>
                <a:latin typeface="Trebuchet MS" panose="020B0603020202020204" pitchFamily="34" charset="0"/>
              </a:rPr>
              <a:t>Strategia Națională pentru Dezvoltare Durabilă. Orizonturi 2013-2020-2030 (SNDD)</a:t>
            </a:r>
            <a:endParaRPr lang="ro-RO" b="1" dirty="0">
              <a:solidFill>
                <a:schemeClr val="tx1"/>
              </a:solidFill>
              <a:latin typeface="Trebuchet MS" panose="020B0603020202020204" pitchFamily="34" charset="0"/>
            </a:endParaRPr>
          </a:p>
          <a:p>
            <a:pPr lvl="1" algn="just"/>
            <a:endParaRPr lang="ro-RO" b="1" dirty="0">
              <a:solidFill>
                <a:schemeClr val="tx1"/>
              </a:solidFill>
              <a:latin typeface="Trebuchet MS" panose="020B0603020202020204" pitchFamily="34" charset="0"/>
            </a:endParaRPr>
          </a:p>
          <a:p>
            <a:pPr lvl="1" algn="l"/>
            <a:r>
              <a:rPr lang="ro-RO" sz="2400" b="1" i="0" dirty="0">
                <a:solidFill>
                  <a:schemeClr val="tx1"/>
                </a:solidFill>
                <a:effectLst/>
                <a:latin typeface="Trebuchet MS" panose="020B0603020202020204" pitchFamily="34" charset="0"/>
              </a:rPr>
              <a:t>6. </a:t>
            </a:r>
            <a:r>
              <a:rPr lang="en-US" sz="1900" dirty="0">
                <a:solidFill>
                  <a:schemeClr val="tx1"/>
                </a:solidFill>
                <a:latin typeface="Trebuchet MS" panose="020B0603020202020204" pitchFamily="34" charset="0"/>
              </a:rPr>
              <a:t>,,</a:t>
            </a:r>
            <a:r>
              <a:rPr lang="en-US" sz="1900" b="1" dirty="0">
                <a:solidFill>
                  <a:schemeClr val="tx1"/>
                </a:solidFill>
                <a:latin typeface="Trebuchet MS" panose="020B0603020202020204" pitchFamily="34" charset="0"/>
              </a:rPr>
              <a:t>Apa curata si sanatate</a:t>
            </a:r>
            <a:r>
              <a:rPr lang="en-US" sz="1900" dirty="0">
                <a:solidFill>
                  <a:schemeClr val="tx1"/>
                </a:solidFill>
                <a:latin typeface="Trebuchet MS" panose="020B0603020202020204" pitchFamily="34" charset="0"/>
              </a:rPr>
              <a:t>” </a:t>
            </a:r>
            <a:r>
              <a:rPr lang="ro-RO" sz="1900" dirty="0">
                <a:solidFill>
                  <a:schemeClr val="tx1"/>
                </a:solidFill>
                <a:latin typeface="Trebuchet MS" panose="020B0603020202020204" pitchFamily="34" charset="0"/>
              </a:rPr>
              <a:t>- </a:t>
            </a:r>
            <a:r>
              <a:rPr lang="en-US" sz="1900" dirty="0">
                <a:solidFill>
                  <a:schemeClr val="tx1"/>
                </a:solidFill>
                <a:latin typeface="Trebuchet MS" panose="020B0603020202020204" pitchFamily="34" charset="0"/>
              </a:rPr>
              <a:t>Asigurarea disponibilitã</a:t>
            </a:r>
            <a:r>
              <a:rPr lang="ro-RO" sz="1900" dirty="0">
                <a:solidFill>
                  <a:schemeClr val="tx1"/>
                </a:solidFill>
                <a:latin typeface="Trebuchet MS" panose="020B0603020202020204" pitchFamily="34" charset="0"/>
              </a:rPr>
              <a:t>ț</a:t>
            </a:r>
            <a:r>
              <a:rPr lang="en-US" sz="1900" dirty="0">
                <a:solidFill>
                  <a:schemeClr val="tx1"/>
                </a:solidFill>
                <a:latin typeface="Trebuchet MS" panose="020B0603020202020204" pitchFamily="34" charset="0"/>
              </a:rPr>
              <a:t>ii şi gestionãrii durabile a apei şi sanita</a:t>
            </a:r>
            <a:r>
              <a:rPr lang="ro-RO" sz="1900" dirty="0">
                <a:solidFill>
                  <a:schemeClr val="tx1"/>
                </a:solidFill>
                <a:latin typeface="Trebuchet MS" panose="020B0603020202020204" pitchFamily="34" charset="0"/>
              </a:rPr>
              <a:t>ț</a:t>
            </a:r>
            <a:r>
              <a:rPr lang="en-US" sz="1900" dirty="0">
                <a:solidFill>
                  <a:schemeClr val="tx1"/>
                </a:solidFill>
                <a:latin typeface="Trebuchet MS" panose="020B0603020202020204" pitchFamily="34" charset="0"/>
              </a:rPr>
              <a:t>ie </a:t>
            </a:r>
            <a:r>
              <a:rPr lang="ro-RO" sz="1900" dirty="0">
                <a:solidFill>
                  <a:schemeClr val="tx1"/>
                </a:solidFill>
                <a:latin typeface="Trebuchet MS" panose="020B0603020202020204" pitchFamily="34" charset="0"/>
              </a:rPr>
              <a:t>(ansamblu de masuri pentru asanarea mediului) </a:t>
            </a:r>
            <a:r>
              <a:rPr lang="en-US" sz="1900" dirty="0">
                <a:solidFill>
                  <a:schemeClr val="tx1"/>
                </a:solidFill>
                <a:latin typeface="Trebuchet MS" panose="020B0603020202020204" pitchFamily="34" charset="0"/>
              </a:rPr>
              <a:t>pentru toti  . </a:t>
            </a:r>
            <a:endParaRPr lang="ro-RO" sz="1900" dirty="0">
              <a:solidFill>
                <a:schemeClr val="tx1"/>
              </a:solidFill>
              <a:latin typeface="Trebuchet MS" panose="020B0603020202020204" pitchFamily="34" charset="0"/>
            </a:endParaRPr>
          </a:p>
          <a:p>
            <a:pPr lvl="1" algn="just"/>
            <a:r>
              <a:rPr lang="en-US" sz="1900" dirty="0">
                <a:solidFill>
                  <a:schemeClr val="tx1"/>
                </a:solidFill>
                <a:latin typeface="Trebuchet MS" panose="020B0603020202020204" pitchFamily="34" charset="0"/>
              </a:rPr>
              <a:t>Strategia vizează creșterea calității vieții prin dezvoltarea infrastructurii de apă și canalizare și a serviciilor publice, alinierea României la cerințele și standardele UE privind gestionarea apei potabile, apelor uzate, deșeurilor și creșterea efi cienței de utilizare a apei în toate sectoarele. </a:t>
            </a:r>
            <a:endParaRPr lang="en-US" sz="19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736081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744583" y="3705860"/>
            <a:ext cx="11116491" cy="2656840"/>
          </a:xfrm>
          <a:solidFill>
            <a:srgbClr val="FFFF00"/>
          </a:solidFill>
        </p:spPr>
        <p:txBody>
          <a:bodyPr>
            <a:normAutofit fontScale="92500" lnSpcReduction="10000"/>
          </a:bodyPr>
          <a:lstStyle/>
          <a:p>
            <a:pPr algn="ctr">
              <a:lnSpc>
                <a:spcPct val="100000"/>
              </a:lnSpc>
            </a:pPr>
            <a:endParaRPr lang="ro-RO" sz="2600" b="1" i="0" dirty="0">
              <a:solidFill>
                <a:srgbClr val="202124"/>
              </a:solidFill>
              <a:effectLst/>
              <a:latin typeface="Trebuchet MS" panose="020B0603020202020204" pitchFamily="34" charset="0"/>
            </a:endParaRPr>
          </a:p>
          <a:p>
            <a:pPr algn="ctr">
              <a:lnSpc>
                <a:spcPct val="100000"/>
              </a:lnSpc>
            </a:pPr>
            <a:r>
              <a:rPr lang="ro-RO" sz="2200" b="1" i="0" dirty="0">
                <a:solidFill>
                  <a:srgbClr val="202124"/>
                </a:solidFill>
                <a:effectLst/>
                <a:latin typeface="Trebuchet MS" panose="020B0603020202020204" pitchFamily="34" charset="0"/>
              </a:rPr>
              <a:t>BINE AȚI VENIT LA DEZBATEREA NR. 5</a:t>
            </a:r>
          </a:p>
          <a:p>
            <a:pPr algn="ctr">
              <a:lnSpc>
                <a:spcPct val="100000"/>
              </a:lnSpc>
            </a:pPr>
            <a:r>
              <a:rPr lang="ro-RO" sz="2200" b="1" i="0" dirty="0">
                <a:solidFill>
                  <a:srgbClr val="202124"/>
                </a:solidFill>
                <a:effectLst/>
                <a:latin typeface="Trebuchet MS" panose="020B0603020202020204" pitchFamily="34" charset="0"/>
              </a:rPr>
              <a:t>„DEZVOLTARE UMANĂ DURABILĂ</a:t>
            </a:r>
            <a:r>
              <a:rPr lang="en-US" sz="2200" b="1" i="0" dirty="0">
                <a:solidFill>
                  <a:srgbClr val="202124"/>
                </a:solidFill>
                <a:effectLst/>
                <a:latin typeface="Trebuchet MS" panose="020B0603020202020204" pitchFamily="34" charset="0"/>
              </a:rPr>
              <a:t> PRIN EDUCA</a:t>
            </a:r>
            <a:r>
              <a:rPr lang="ro-RO" sz="2200" b="1" i="0" dirty="0">
                <a:solidFill>
                  <a:srgbClr val="202124"/>
                </a:solidFill>
                <a:effectLst/>
                <a:latin typeface="Trebuchet MS" panose="020B0603020202020204" pitchFamily="34" charset="0"/>
              </a:rPr>
              <a:t>ȚIA GENERAȚIILOR DE TINERI”</a:t>
            </a:r>
          </a:p>
          <a:p>
            <a:pPr algn="ctr"/>
            <a:r>
              <a:rPr lang="ro-RO" sz="2000" b="1" dirty="0">
                <a:solidFill>
                  <a:schemeClr val="tx1">
                    <a:lumMod val="95000"/>
                    <a:lumOff val="5000"/>
                  </a:schemeClr>
                </a:solidFill>
                <a:latin typeface="Trebuchet MS" panose="020B0603020202020204" pitchFamily="34" charset="0"/>
              </a:rPr>
              <a:t>13-14 mai 2023 </a:t>
            </a:r>
          </a:p>
          <a:p>
            <a:pPr algn="ctr"/>
            <a:r>
              <a:rPr lang="ro-RO" sz="2000" b="1" dirty="0">
                <a:solidFill>
                  <a:schemeClr val="tx1">
                    <a:lumMod val="95000"/>
                    <a:lumOff val="5000"/>
                  </a:schemeClr>
                </a:solidFill>
                <a:latin typeface="Trebuchet MS" panose="020B0603020202020204" pitchFamily="34" charset="0"/>
              </a:rPr>
              <a:t>Râmnicu Sărat, jud. Buzău</a:t>
            </a:r>
          </a:p>
          <a:p>
            <a:pPr algn="ctr"/>
            <a:r>
              <a:rPr lang="ro-RO" sz="2000" b="1" dirty="0">
                <a:solidFill>
                  <a:schemeClr val="tx1">
                    <a:lumMod val="95000"/>
                    <a:lumOff val="5000"/>
                  </a:schemeClr>
                </a:solidFill>
                <a:latin typeface="Trebuchet MS" panose="020B0603020202020204" pitchFamily="34" charset="0"/>
              </a:rPr>
              <a:t>Ziua 1</a:t>
            </a:r>
          </a:p>
          <a:p>
            <a:pPr marL="342900" indent="-342900" algn="just">
              <a:lnSpc>
                <a:spcPct val="100000"/>
              </a:lnSpc>
              <a:buFont typeface="Wingdings" panose="05000000000000000000" pitchFamily="2" charset="2"/>
              <a:buChar char="Ø"/>
            </a:pPr>
            <a:endParaRPr lang="ro-RO" sz="2000" b="1" dirty="0">
              <a:solidFill>
                <a:schemeClr val="tx1">
                  <a:lumMod val="95000"/>
                  <a:lumOff val="5000"/>
                </a:schemeClr>
              </a:solidFill>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417248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lnSpcReduction="10000"/>
          </a:bodyPr>
          <a:lstStyle/>
          <a:p>
            <a:pPr algn="ctr"/>
            <a:endParaRPr lang="ro-RO" sz="2000" b="1"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algn="ctr"/>
            <a:r>
              <a:rPr lang="ro-RO" sz="2400" b="1" dirty="0">
                <a:latin typeface="Trebuchet MS" panose="020B0603020202020204" pitchFamily="34" charset="0"/>
              </a:rPr>
              <a:t>7. </a:t>
            </a:r>
            <a:r>
              <a:rPr lang="en-US" sz="1800" dirty="0">
                <a:latin typeface="Trebuchet MS" panose="020B0603020202020204" pitchFamily="34" charset="0"/>
              </a:rPr>
              <a:t>,,</a:t>
            </a:r>
            <a:r>
              <a:rPr lang="en-US" sz="1800" b="1" dirty="0">
                <a:latin typeface="Trebuchet MS" panose="020B0603020202020204" pitchFamily="34" charset="0"/>
              </a:rPr>
              <a:t>Energie curata si la preturi accesibile</a:t>
            </a:r>
            <a:r>
              <a:rPr lang="en-US" sz="1800" dirty="0">
                <a:latin typeface="Trebuchet MS" panose="020B0603020202020204" pitchFamily="34" charset="0"/>
              </a:rPr>
              <a:t>” </a:t>
            </a:r>
            <a:r>
              <a:rPr lang="ro-RO" sz="1800" dirty="0">
                <a:latin typeface="Trebuchet MS" panose="020B0603020202020204" pitchFamily="34" charset="0"/>
              </a:rPr>
              <a:t>- </a:t>
            </a:r>
            <a:r>
              <a:rPr lang="en-US" sz="1800" dirty="0">
                <a:latin typeface="Trebuchet MS" panose="020B0603020202020204" pitchFamily="34" charset="0"/>
              </a:rPr>
              <a:t>Asigurarea accesului tuturor la energie la pre</a:t>
            </a:r>
            <a:r>
              <a:rPr lang="ro-RO" sz="1800" dirty="0">
                <a:latin typeface="Trebuchet MS" panose="020B0603020202020204" pitchFamily="34" charset="0"/>
              </a:rPr>
              <a:t>ț</a:t>
            </a:r>
            <a:r>
              <a:rPr lang="en-US" sz="1800" dirty="0">
                <a:latin typeface="Trebuchet MS" panose="020B0603020202020204" pitchFamily="34" charset="0"/>
              </a:rPr>
              <a:t>uri accesibile, într-un mod sigur, durabil şi modern. </a:t>
            </a:r>
            <a:endParaRPr lang="ro-RO" sz="1800" dirty="0">
              <a:latin typeface="Trebuchet MS" panose="020B0603020202020204" pitchFamily="34" charset="0"/>
            </a:endParaRPr>
          </a:p>
          <a:p>
            <a:pPr algn="just"/>
            <a:r>
              <a:rPr lang="en-US" sz="1800" dirty="0">
                <a:latin typeface="Trebuchet MS" panose="020B0603020202020204" pitchFamily="34" charset="0"/>
              </a:rPr>
              <a:t> Pentru a susține pe termen lung așteptările consumatorilor, sectorul energetic românesc trebuie să devină mai robust din punct de vedere economic, mai avansat și mai flexibil din punct de vedere tehnologic și mai puțin poluan</a:t>
            </a:r>
            <a:r>
              <a:rPr lang="ro-RO" sz="1800" dirty="0">
                <a:latin typeface="Trebuchet MS" panose="020B0603020202020204" pitchFamily="34" charset="0"/>
              </a:rPr>
              <a:t>t.</a:t>
            </a:r>
            <a:endParaRPr lang="ro-RO" sz="1800" b="1"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134520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03983" y="3705860"/>
            <a:ext cx="11756570" cy="3152140"/>
          </a:xfrm>
          <a:solidFill>
            <a:srgbClr val="FFFF00"/>
          </a:solidFill>
        </p:spPr>
        <p:txBody>
          <a:bodyPr>
            <a:normAutofit/>
          </a:bodyPr>
          <a:lstStyle/>
          <a:p>
            <a:pPr algn="l"/>
            <a:endParaRPr lang="ro-RO" sz="2400" dirty="0">
              <a:latin typeface="Trebuchet MS" panose="020B0603020202020204" pitchFamily="34" charset="0"/>
            </a:endParaRPr>
          </a:p>
          <a:p>
            <a:pPr algn="ctr"/>
            <a:r>
              <a:rPr lang="ro-RO" sz="2400" dirty="0">
                <a:latin typeface="Trebuchet MS" panose="020B0603020202020204" pitchFamily="34" charset="0"/>
              </a:rPr>
              <a:t>Vă așteptăm mâine, 14 mai 2023, în cea de a doua zi a dezbaterii, să parcurgem împreună, interactiv, celelalte obiective privind SNDD-2030, cu exemple de programe privind implementarea </a:t>
            </a:r>
            <a:r>
              <a:rPr lang="ro-RO" sz="2400" dirty="0" err="1">
                <a:latin typeface="Trebuchet MS" panose="020B0603020202020204" pitchFamily="34" charset="0"/>
              </a:rPr>
              <a:t>sndd</a:t>
            </a:r>
            <a:r>
              <a:rPr lang="ro-RO" sz="2400" dirty="0">
                <a:latin typeface="Trebuchet MS" panose="020B0603020202020204" pitchFamily="34" charset="0"/>
              </a:rPr>
              <a:t> în </a:t>
            </a:r>
            <a:r>
              <a:rPr lang="ro-RO" sz="2400" dirty="0" err="1">
                <a:latin typeface="Trebuchet MS" panose="020B0603020202020204" pitchFamily="34" charset="0"/>
              </a:rPr>
              <a:t>românia</a:t>
            </a:r>
            <a:r>
              <a:rPr lang="ro-RO" sz="2400" dirty="0">
                <a:latin typeface="Trebuchet MS" panose="020B0603020202020204" pitchFamily="34" charset="0"/>
              </a:rPr>
              <a:t>.  </a:t>
            </a: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3082688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4369868"/>
            <a:ext cx="11756570" cy="2488131"/>
          </a:xfrm>
          <a:solidFill>
            <a:srgbClr val="FFFF00"/>
          </a:solidFill>
        </p:spPr>
        <p:txBody>
          <a:bodyPr>
            <a:normAutofit/>
          </a:bodyPr>
          <a:lstStyle/>
          <a:p>
            <a:pPr algn="ctr"/>
            <a:endParaRPr lang="ro-RO" sz="2000" b="1" i="0" dirty="0">
              <a:solidFill>
                <a:schemeClr val="tx1"/>
              </a:solidFill>
              <a:effectLst/>
              <a:latin typeface="Trebuchet MS" panose="020B0603020202020204" pitchFamily="34" charset="0"/>
            </a:endParaRPr>
          </a:p>
          <a:p>
            <a:pPr algn="ctr"/>
            <a:endParaRPr lang="ro-RO" sz="2000" b="1" i="0">
              <a:solidFill>
                <a:schemeClr val="tx1"/>
              </a:solidFill>
              <a:effectLst/>
              <a:latin typeface="Trebuchet MS" panose="020B0603020202020204" pitchFamily="34" charset="0"/>
            </a:endParaRPr>
          </a:p>
          <a:p>
            <a:pPr algn="ctr"/>
            <a:r>
              <a:rPr lang="ro-RO" sz="2000" b="1" i="0">
                <a:solidFill>
                  <a:schemeClr val="tx1"/>
                </a:solidFill>
                <a:effectLst/>
                <a:latin typeface="Trebuchet MS" panose="020B0603020202020204" pitchFamily="34" charset="0"/>
              </a:rPr>
              <a:t>VĂ </a:t>
            </a:r>
            <a:r>
              <a:rPr lang="ro-RO" sz="2000" b="1" i="0" dirty="0">
                <a:solidFill>
                  <a:schemeClr val="tx1"/>
                </a:solidFill>
                <a:effectLst/>
                <a:latin typeface="Trebuchet MS" panose="020B0603020202020204" pitchFamily="34" charset="0"/>
              </a:rPr>
              <a:t>MULȚUMIM PENTRU PARTICIPARE!</a:t>
            </a: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10366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1" presetClass="exit" presetSubtype="0" fill="hold" grpId="0" nodeType="clickEffect">
                                  <p:stCondLst>
                                    <p:cond delay="0"/>
                                  </p:stCondLst>
                                  <p:childTnLst>
                                    <p:anim calcmode="lin" valueType="num">
                                      <p:cBhvr>
                                        <p:cTn id="14" dur="1000"/>
                                        <p:tgtEl>
                                          <p:spTgt spid="3">
                                            <p:bg/>
                                          </p:spTgt>
                                        </p:tgtEl>
                                        <p:attrNameLst>
                                          <p:attrName>ppt_w</p:attrName>
                                        </p:attrNameLst>
                                      </p:cBhvr>
                                      <p:tavLst>
                                        <p:tav tm="0">
                                          <p:val>
                                            <p:strVal val="ppt_w"/>
                                          </p:val>
                                        </p:tav>
                                        <p:tav tm="100000">
                                          <p:val>
                                            <p:fltVal val="0"/>
                                          </p:val>
                                        </p:tav>
                                      </p:tavLst>
                                    </p:anim>
                                    <p:anim calcmode="lin" valueType="num">
                                      <p:cBhvr>
                                        <p:cTn id="15" dur="1000"/>
                                        <p:tgtEl>
                                          <p:spTgt spid="3">
                                            <p:bg/>
                                          </p:spTgt>
                                        </p:tgtEl>
                                        <p:attrNameLst>
                                          <p:attrName>ppt_h</p:attrName>
                                        </p:attrNameLst>
                                      </p:cBhvr>
                                      <p:tavLst>
                                        <p:tav tm="0">
                                          <p:val>
                                            <p:strVal val="ppt_h"/>
                                          </p:val>
                                        </p:tav>
                                        <p:tav tm="100000">
                                          <p:val>
                                            <p:fltVal val="0"/>
                                          </p:val>
                                        </p:tav>
                                      </p:tavLst>
                                    </p:anim>
                                    <p:anim calcmode="lin" valueType="num">
                                      <p:cBhvr>
                                        <p:cTn id="16" dur="1000"/>
                                        <p:tgtEl>
                                          <p:spTgt spid="3">
                                            <p:bg/>
                                          </p:spTgt>
                                        </p:tgtEl>
                                        <p:attrNameLst>
                                          <p:attrName>style.rotation</p:attrName>
                                        </p:attrNameLst>
                                      </p:cBhvr>
                                      <p:tavLst>
                                        <p:tav tm="0">
                                          <p:val>
                                            <p:fltVal val="0"/>
                                          </p:val>
                                        </p:tav>
                                        <p:tav tm="100000">
                                          <p:val>
                                            <p:fltVal val="90"/>
                                          </p:val>
                                        </p:tav>
                                      </p:tavLst>
                                    </p:anim>
                                    <p:animEffect transition="out" filter="fade">
                                      <p:cBhvr>
                                        <p:cTn id="17" dur="1000"/>
                                        <p:tgtEl>
                                          <p:spTgt spid="3">
                                            <p:bg/>
                                          </p:spTgt>
                                        </p:tgtEl>
                                      </p:cBhvr>
                                    </p:animEffect>
                                    <p:set>
                                      <p:cBhvr>
                                        <p:cTn id="18" dur="1" fill="hold">
                                          <p:stCondLst>
                                            <p:cond delay="999"/>
                                          </p:stCondLst>
                                        </p:cTn>
                                        <p:tgtEl>
                                          <p:spTgt spid="3">
                                            <p:bg/>
                                          </p:spTgt>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bg/>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3152140"/>
          </a:xfrm>
          <a:solidFill>
            <a:srgbClr val="FFFF00"/>
          </a:solidFill>
        </p:spPr>
        <p:txBody>
          <a:bodyPr>
            <a:normAutofit fontScale="40000" lnSpcReduction="20000"/>
          </a:bodyPr>
          <a:lstStyle/>
          <a:p>
            <a:pPr algn="l"/>
            <a:endParaRPr lang="ro-RO" sz="3600" b="1" i="0" dirty="0">
              <a:solidFill>
                <a:srgbClr val="000000"/>
              </a:solidFill>
              <a:effectLst/>
              <a:latin typeface="Trebuchet MS" panose="020B0603020202020204" pitchFamily="34" charset="0"/>
            </a:endParaRPr>
          </a:p>
          <a:p>
            <a:pPr algn="l"/>
            <a:r>
              <a:rPr lang="ro-RO" sz="3600" b="1" i="0" dirty="0">
                <a:solidFill>
                  <a:srgbClr val="000000"/>
                </a:solidFill>
                <a:effectLst/>
                <a:latin typeface="Trebuchet MS" panose="020B0603020202020204" pitchFamily="34" charset="0"/>
              </a:rPr>
              <a:t>Bibliografie:</a:t>
            </a:r>
            <a:endParaRPr lang="ro-RO" sz="3600" b="1" dirty="0">
              <a:solidFill>
                <a:srgbClr val="000000"/>
              </a:solidFill>
              <a:latin typeface="Trebuchet MS" panose="020B0603020202020204" pitchFamily="34" charset="0"/>
            </a:endParaRPr>
          </a:p>
          <a:p>
            <a:pPr marL="571500" indent="-571500" algn="l">
              <a:buFont typeface="Wingdings" panose="05000000000000000000" pitchFamily="2" charset="2"/>
              <a:buChar char="Ø"/>
            </a:pPr>
            <a:r>
              <a:rPr lang="ro-RO" sz="3600" b="1" dirty="0">
                <a:solidFill>
                  <a:srgbClr val="000000"/>
                </a:solidFill>
                <a:latin typeface="Trebuchet MS" panose="020B0603020202020204" pitchFamily="34" charset="0"/>
              </a:rPr>
              <a:t> </a:t>
            </a:r>
            <a:r>
              <a:rPr lang="en-US" sz="2400" dirty="0"/>
              <a:t> </a:t>
            </a:r>
            <a:r>
              <a:rPr lang="en-US" sz="2300" u="sng" dirty="0">
                <a:latin typeface="Trebuchet MS" panose="020B0603020202020204" pitchFamily="34" charset="0"/>
                <a:hlinkClick r:id="rId2"/>
              </a:rPr>
              <a:t>http://statistici.insse.ro:8077/tempo-online/#/pages/tables/insse-table</a:t>
            </a:r>
            <a:endParaRPr lang="ro-RO" sz="2300" u="sng" dirty="0">
              <a:latin typeface="Trebuchet MS" panose="020B0603020202020204" pitchFamily="34" charset="0"/>
            </a:endParaRPr>
          </a:p>
          <a:p>
            <a:pPr marL="342900" indent="-342900" algn="l">
              <a:buFont typeface="Wingdings" panose="05000000000000000000" pitchFamily="2" charset="2"/>
              <a:buChar char="Ø"/>
            </a:pPr>
            <a:r>
              <a:rPr lang="ro-RO" sz="2300" u="sng" dirty="0">
                <a:latin typeface="Trebuchet MS" panose="020B0603020202020204" pitchFamily="34" charset="0"/>
                <a:hlinkClick r:id="rId3"/>
              </a:rPr>
              <a:t>  </a:t>
            </a:r>
            <a:r>
              <a:rPr lang="en-US" sz="2300" u="sng" dirty="0">
                <a:latin typeface="Trebuchet MS" panose="020B0603020202020204" pitchFamily="34" charset="0"/>
                <a:hlinkClick r:id="rId3"/>
              </a:rPr>
              <a:t>https://www.edu.ro/sites/default/files/Strategia-nationala-pentru-dezvoltarea-durabila-a-Rom%C3%A2niei-2030.pdf</a:t>
            </a:r>
            <a:endParaRPr lang="ro-RO" sz="2300" u="sng" dirty="0">
              <a:latin typeface="Trebuchet MS" panose="020B0603020202020204" pitchFamily="34" charset="0"/>
            </a:endParaRPr>
          </a:p>
          <a:p>
            <a:pPr marL="342900" indent="-342900" algn="l">
              <a:buFont typeface="Wingdings" panose="05000000000000000000" pitchFamily="2" charset="2"/>
              <a:buChar char="Ø"/>
            </a:pPr>
            <a:r>
              <a:rPr lang="ro-RO" sz="2300" u="sng" dirty="0">
                <a:latin typeface="Trebuchet MS" panose="020B0603020202020204" pitchFamily="34" charset="0"/>
                <a:hlinkClick r:id="rId4"/>
              </a:rPr>
              <a:t>-   https://www.google.com/search?q=dezvoltare+umana+durabila&amp;oq=dezvoltare+umana+dura&amp;aqs=chrome.3.69i57j33i160l4.18181j1j15&amp;sourceid=chrome&amp;ie=UTF-8</a:t>
            </a:r>
            <a:endParaRPr lang="en-US" sz="2300" dirty="0">
              <a:latin typeface="Trebuchet MS" panose="020B0603020202020204" pitchFamily="34" charset="0"/>
            </a:endParaRPr>
          </a:p>
          <a:p>
            <a:pPr marL="342900" indent="-342900" algn="l">
              <a:buFont typeface="Wingdings" panose="05000000000000000000" pitchFamily="2" charset="2"/>
              <a:buChar char="Ø"/>
            </a:pPr>
            <a:endParaRPr lang="en-US" sz="2300" dirty="0">
              <a:latin typeface="Trebuchet MS" panose="020B0603020202020204" pitchFamily="34" charset="0"/>
            </a:endParaRPr>
          </a:p>
          <a:p>
            <a:pPr marL="342900" indent="-342900" algn="l">
              <a:buFont typeface="Wingdings" panose="05000000000000000000" pitchFamily="2" charset="2"/>
              <a:buChar char="Ø"/>
            </a:pPr>
            <a:r>
              <a:rPr lang="en-US" sz="2300" dirty="0">
                <a:latin typeface="Trebuchet MS" panose="020B0603020202020204" pitchFamily="34" charset="0"/>
              </a:rPr>
              <a:t>  </a:t>
            </a:r>
            <a:r>
              <a:rPr lang="en-US" sz="2300" u="sng" dirty="0">
                <a:latin typeface="Trebuchet MS" panose="020B0603020202020204" pitchFamily="34" charset="0"/>
                <a:hlinkClick r:id="rId5"/>
              </a:rPr>
              <a:t>https://cursdeguvernare.ro/dictionar-economic/dezvoltare-umana-3</a:t>
            </a:r>
            <a:endParaRPr lang="en-US" sz="2300" dirty="0">
              <a:latin typeface="Trebuchet MS" panose="020B0603020202020204" pitchFamily="34" charset="0"/>
            </a:endParaRPr>
          </a:p>
          <a:p>
            <a:pPr marL="342900" indent="-342900" algn="l">
              <a:buFont typeface="Wingdings" panose="05000000000000000000" pitchFamily="2" charset="2"/>
              <a:buChar char="Ø"/>
            </a:pPr>
            <a:endParaRPr lang="en-US" sz="2300" b="0" i="0" dirty="0">
              <a:solidFill>
                <a:schemeClr val="tx1"/>
              </a:solidFill>
              <a:effectLst/>
              <a:latin typeface="Trebuchet MS" panose="020B0603020202020204" pitchFamily="34" charset="0"/>
            </a:endParaRPr>
          </a:p>
          <a:p>
            <a:pPr marL="342900" indent="-342900" algn="l">
              <a:buFont typeface="Wingdings" panose="05000000000000000000" pitchFamily="2" charset="2"/>
              <a:buChar char="Ø"/>
            </a:pPr>
            <a:r>
              <a:rPr lang="en-US" sz="2300" u="sng" dirty="0">
                <a:latin typeface="Trebuchet MS" panose="020B0603020202020204" pitchFamily="34" charset="0"/>
                <a:hlinkClick r:id="rId6"/>
              </a:rPr>
              <a:t>http://roaid.ro/obiectivele-de-dezvoltare-durabila/</a:t>
            </a:r>
            <a:endParaRPr lang="en-US" sz="2300" dirty="0">
              <a:latin typeface="Trebuchet MS" panose="020B0603020202020204" pitchFamily="34" charset="0"/>
            </a:endParaRPr>
          </a:p>
          <a:p>
            <a:pPr algn="l"/>
            <a:endParaRPr lang="en-US" sz="1800" b="0" i="0" u="none" strike="noStrike" baseline="0" dirty="0">
              <a:solidFill>
                <a:srgbClr val="000000"/>
              </a:solidFill>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 </a:t>
            </a:r>
            <a:endParaRPr lang="en-US" sz="19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278686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744583" y="3705860"/>
            <a:ext cx="11116491" cy="2656840"/>
          </a:xfrm>
          <a:solidFill>
            <a:srgbClr val="FFFF00"/>
          </a:solidFill>
        </p:spPr>
        <p:txBody>
          <a:bodyPr>
            <a:normAutofit fontScale="92500" lnSpcReduction="10000"/>
          </a:bodyPr>
          <a:lstStyle/>
          <a:p>
            <a:pPr algn="ctr">
              <a:lnSpc>
                <a:spcPct val="100000"/>
              </a:lnSpc>
            </a:pPr>
            <a:endParaRPr lang="ro-RO" sz="2600" b="1" i="0" dirty="0">
              <a:solidFill>
                <a:srgbClr val="202124"/>
              </a:solidFill>
              <a:effectLst/>
              <a:latin typeface="Trebuchet MS" panose="020B0603020202020204" pitchFamily="34" charset="0"/>
            </a:endParaRPr>
          </a:p>
          <a:p>
            <a:pPr algn="ctr">
              <a:lnSpc>
                <a:spcPct val="100000"/>
              </a:lnSpc>
            </a:pPr>
            <a:r>
              <a:rPr lang="en-US" sz="2200" b="1" i="0" dirty="0">
                <a:solidFill>
                  <a:srgbClr val="202124"/>
                </a:solidFill>
                <a:effectLst/>
                <a:latin typeface="Trebuchet MS" panose="020B0603020202020204" pitchFamily="34" charset="0"/>
              </a:rPr>
              <a:t>DEZVOLTARE</a:t>
            </a:r>
            <a:r>
              <a:rPr lang="ro-RO" sz="2200" b="1" i="0" dirty="0">
                <a:solidFill>
                  <a:srgbClr val="202124"/>
                </a:solidFill>
                <a:effectLst/>
                <a:latin typeface="Trebuchet MS" panose="020B0603020202020204" pitchFamily="34" charset="0"/>
              </a:rPr>
              <a:t> DURABILĂ- DEZVOLTARE UMANĂ DURABILĂ</a:t>
            </a:r>
          </a:p>
          <a:p>
            <a:pPr marL="342900" indent="-342900" algn="just">
              <a:buFont typeface="Wingdings" panose="05000000000000000000" pitchFamily="2" charset="2"/>
              <a:buChar char="Ø"/>
            </a:pPr>
            <a:r>
              <a:rPr lang="en-US" dirty="0" err="1"/>
              <a:t>Dezvoltarea</a:t>
            </a:r>
            <a:r>
              <a:rPr lang="en-US" dirty="0"/>
              <a:t> </a:t>
            </a:r>
            <a:r>
              <a:rPr lang="en-US" dirty="0" err="1"/>
              <a:t>durabilă</a:t>
            </a:r>
            <a:r>
              <a:rPr lang="en-US" dirty="0"/>
              <a:t> </a:t>
            </a:r>
            <a:r>
              <a:rPr lang="en-US" dirty="0" err="1"/>
              <a:t>urmărește</a:t>
            </a:r>
            <a:r>
              <a:rPr lang="en-US" dirty="0"/>
              <a:t> </a:t>
            </a:r>
            <a:r>
              <a:rPr lang="en-US" dirty="0" err="1"/>
              <a:t>și</a:t>
            </a:r>
            <a:r>
              <a:rPr lang="en-US" dirty="0"/>
              <a:t> </a:t>
            </a:r>
            <a:r>
              <a:rPr lang="en-US" dirty="0" err="1"/>
              <a:t>încearcă</a:t>
            </a:r>
            <a:r>
              <a:rPr lang="en-US" dirty="0"/>
              <a:t> </a:t>
            </a:r>
            <a:r>
              <a:rPr lang="en-US" dirty="0" err="1"/>
              <a:t>să</a:t>
            </a:r>
            <a:r>
              <a:rPr lang="en-US" dirty="0"/>
              <a:t> </a:t>
            </a:r>
            <a:r>
              <a:rPr lang="en-US" dirty="0" err="1"/>
              <a:t>găsească</a:t>
            </a:r>
            <a:r>
              <a:rPr lang="en-US" dirty="0"/>
              <a:t> un </a:t>
            </a:r>
            <a:r>
              <a:rPr lang="en-US" dirty="0" err="1"/>
              <a:t>cadru</a:t>
            </a:r>
            <a:r>
              <a:rPr lang="en-US" dirty="0"/>
              <a:t> </a:t>
            </a:r>
            <a:r>
              <a:rPr lang="en-US" dirty="0" err="1"/>
              <a:t>teoretic</a:t>
            </a:r>
            <a:r>
              <a:rPr lang="en-US" dirty="0"/>
              <a:t> </a:t>
            </a:r>
            <a:r>
              <a:rPr lang="en-US" dirty="0" err="1"/>
              <a:t>stabil</a:t>
            </a:r>
            <a:r>
              <a:rPr lang="en-US" dirty="0"/>
              <a:t> </a:t>
            </a:r>
            <a:r>
              <a:rPr lang="en-US" dirty="0" err="1"/>
              <a:t>pentru</a:t>
            </a:r>
            <a:r>
              <a:rPr lang="en-US" dirty="0"/>
              <a:t> </a:t>
            </a:r>
            <a:r>
              <a:rPr lang="en-US" dirty="0" err="1"/>
              <a:t>luarea</a:t>
            </a:r>
            <a:r>
              <a:rPr lang="en-US" dirty="0"/>
              <a:t> </a:t>
            </a:r>
            <a:r>
              <a:rPr lang="en-US" dirty="0" err="1"/>
              <a:t>deciziilor</a:t>
            </a:r>
            <a:r>
              <a:rPr lang="en-US" dirty="0"/>
              <a:t> </a:t>
            </a:r>
            <a:r>
              <a:rPr lang="en-US" dirty="0" err="1"/>
              <a:t>în</a:t>
            </a:r>
            <a:r>
              <a:rPr lang="en-US" dirty="0"/>
              <a:t> </a:t>
            </a:r>
            <a:r>
              <a:rPr lang="en-US" dirty="0" err="1"/>
              <a:t>orice</a:t>
            </a:r>
            <a:r>
              <a:rPr lang="en-US" dirty="0"/>
              <a:t> </a:t>
            </a:r>
            <a:r>
              <a:rPr lang="en-US" dirty="0" err="1"/>
              <a:t>situație</a:t>
            </a:r>
            <a:r>
              <a:rPr lang="en-US" dirty="0"/>
              <a:t> </a:t>
            </a:r>
            <a:r>
              <a:rPr lang="en-US" dirty="0" err="1"/>
              <a:t>în</a:t>
            </a:r>
            <a:r>
              <a:rPr lang="en-US" dirty="0"/>
              <a:t> care se </a:t>
            </a:r>
            <a:r>
              <a:rPr lang="en-US" dirty="0" err="1"/>
              <a:t>regăsește</a:t>
            </a:r>
            <a:r>
              <a:rPr lang="en-US" dirty="0"/>
              <a:t> un </a:t>
            </a:r>
            <a:r>
              <a:rPr lang="en-US" dirty="0" err="1"/>
              <a:t>raport</a:t>
            </a:r>
            <a:r>
              <a:rPr lang="en-US" dirty="0"/>
              <a:t> de </a:t>
            </a:r>
            <a:r>
              <a:rPr lang="en-US" dirty="0" err="1"/>
              <a:t>tipul</a:t>
            </a:r>
            <a:r>
              <a:rPr lang="en-US" dirty="0"/>
              <a:t> om - </a:t>
            </a:r>
            <a:r>
              <a:rPr lang="en-US" dirty="0" err="1"/>
              <a:t>mediu</a:t>
            </a:r>
            <a:r>
              <a:rPr lang="en-US" dirty="0"/>
              <a:t>, fie ca e </a:t>
            </a:r>
            <a:r>
              <a:rPr lang="en-US" dirty="0" err="1"/>
              <a:t>vorba</a:t>
            </a:r>
            <a:r>
              <a:rPr lang="en-US" dirty="0"/>
              <a:t> de </a:t>
            </a:r>
            <a:r>
              <a:rPr lang="en-US" dirty="0" err="1"/>
              <a:t>mediul</a:t>
            </a:r>
            <a:r>
              <a:rPr lang="en-US" dirty="0"/>
              <a:t> </a:t>
            </a:r>
            <a:r>
              <a:rPr lang="en-US" dirty="0" err="1"/>
              <a:t>înconjurător</a:t>
            </a:r>
            <a:r>
              <a:rPr lang="en-US" dirty="0"/>
              <a:t>, </a:t>
            </a:r>
            <a:r>
              <a:rPr lang="en-US" dirty="0" err="1"/>
              <a:t>mediul</a:t>
            </a:r>
            <a:r>
              <a:rPr lang="en-US" dirty="0"/>
              <a:t> economic </a:t>
            </a:r>
            <a:r>
              <a:rPr lang="en-US" dirty="0" err="1"/>
              <a:t>sau</a:t>
            </a:r>
            <a:r>
              <a:rPr lang="en-US" dirty="0"/>
              <a:t> </a:t>
            </a:r>
            <a:r>
              <a:rPr lang="en-US" dirty="0" err="1"/>
              <a:t>mediul</a:t>
            </a:r>
            <a:r>
              <a:rPr lang="en-US" dirty="0"/>
              <a:t> social.</a:t>
            </a:r>
            <a:r>
              <a:rPr lang="ro-RO" dirty="0"/>
              <a:t> </a:t>
            </a:r>
          </a:p>
          <a:p>
            <a:pPr marL="342900" indent="-342900" algn="just">
              <a:buFont typeface="Wingdings" panose="05000000000000000000" pitchFamily="2" charset="2"/>
              <a:buChar char="Ø"/>
            </a:pPr>
            <a:r>
              <a:rPr lang="ro-RO" dirty="0"/>
              <a:t>Practic se urmărește atingerea unui echilibru în gestionarea resurselor naturale și satisfacerea nevoilor umane. </a:t>
            </a:r>
            <a:endParaRPr lang="en-US" dirty="0"/>
          </a:p>
          <a:p>
            <a:pPr marL="342900" indent="-342900" algn="just">
              <a:lnSpc>
                <a:spcPct val="100000"/>
              </a:lnSpc>
              <a:buFont typeface="Wingdings" panose="05000000000000000000" pitchFamily="2" charset="2"/>
              <a:buChar char="Ø"/>
            </a:pPr>
            <a:endParaRPr lang="ro-RO" sz="2000" b="1" dirty="0">
              <a:solidFill>
                <a:schemeClr val="tx1">
                  <a:lumMod val="95000"/>
                  <a:lumOff val="5000"/>
                </a:schemeClr>
              </a:solidFill>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473994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609600" y="3763108"/>
            <a:ext cx="11312769" cy="2731477"/>
          </a:xfrm>
          <a:solidFill>
            <a:srgbClr val="FFFF00"/>
          </a:solidFill>
        </p:spPr>
        <p:txBody>
          <a:bodyPr>
            <a:normAutofit fontScale="85000" lnSpcReduction="10000"/>
          </a:bodyPr>
          <a:lstStyle/>
          <a:p>
            <a:pPr algn="ctr">
              <a:lnSpc>
                <a:spcPct val="100000"/>
              </a:lnSpc>
            </a:pPr>
            <a:endParaRPr lang="ro-RO" sz="2200" b="1" dirty="0">
              <a:solidFill>
                <a:srgbClr val="202124"/>
              </a:solidFill>
              <a:latin typeface="Trebuchet MS" panose="020B0603020202020204" pitchFamily="34" charset="0"/>
            </a:endParaRPr>
          </a:p>
          <a:p>
            <a:pPr algn="ctr">
              <a:lnSpc>
                <a:spcPct val="100000"/>
              </a:lnSpc>
            </a:pPr>
            <a:r>
              <a:rPr lang="en-US" sz="2200" b="1" dirty="0">
                <a:solidFill>
                  <a:srgbClr val="202124"/>
                </a:solidFill>
                <a:latin typeface="Trebuchet MS" panose="020B0603020202020204" pitchFamily="34" charset="0"/>
              </a:rPr>
              <a:t>DEZVOLTARE</a:t>
            </a:r>
            <a:r>
              <a:rPr lang="ro-RO" sz="2200" b="1" dirty="0">
                <a:solidFill>
                  <a:srgbClr val="202124"/>
                </a:solidFill>
                <a:latin typeface="Trebuchet MS" panose="020B0603020202020204" pitchFamily="34" charset="0"/>
              </a:rPr>
              <a:t> DURABILĂ- DEZVOLTARE UMANĂ DURABILĂ</a:t>
            </a:r>
          </a:p>
          <a:p>
            <a:pPr algn="ctr">
              <a:lnSpc>
                <a:spcPct val="100000"/>
              </a:lnSpc>
            </a:pPr>
            <a:r>
              <a:rPr lang="ro-RO" sz="2200" b="1" dirty="0">
                <a:solidFill>
                  <a:srgbClr val="202124"/>
                </a:solidFill>
                <a:latin typeface="Trebuchet MS" panose="020B0603020202020204" pitchFamily="34" charset="0"/>
              </a:rPr>
              <a:t>CONCEPT, DEFINIȚII, PERSPECTIVE</a:t>
            </a:r>
          </a:p>
          <a:p>
            <a:pPr lvl="1" algn="just"/>
            <a:endParaRPr lang="ro-RO" sz="1800" dirty="0">
              <a:solidFill>
                <a:schemeClr val="tx1"/>
              </a:solidFill>
              <a:latin typeface="Trebuchet MS" panose="020B0603020202020204" pitchFamily="34" charset="0"/>
            </a:endParaRPr>
          </a:p>
          <a:p>
            <a:pPr marL="742950" lvl="1" indent="-285750" algn="just">
              <a:buFont typeface="Wingdings" panose="05000000000000000000" pitchFamily="2" charset="2"/>
              <a:buChar char="Ø"/>
            </a:pPr>
            <a:r>
              <a:rPr lang="en-US" sz="1800" dirty="0">
                <a:solidFill>
                  <a:schemeClr val="tx1"/>
                </a:solidFill>
                <a:latin typeface="Trebuchet MS" panose="020B0603020202020204" pitchFamily="34" charset="0"/>
              </a:rPr>
              <a:t>Deși inițial dezvoltarea durabilă s-a vrut a fi o soluție la criza ecologică determinată de intensa exploatare industrială a resurselor și degradarea continuă a mediului</a:t>
            </a:r>
            <a:r>
              <a:rPr lang="ro-RO" sz="1800" dirty="0">
                <a:solidFill>
                  <a:schemeClr val="tx1"/>
                </a:solidFill>
                <a:latin typeface="Trebuchet MS" panose="020B0603020202020204" pitchFamily="34" charset="0"/>
              </a:rPr>
              <a:t>, </a:t>
            </a:r>
            <a:r>
              <a:rPr lang="en-US" sz="1800" dirty="0">
                <a:solidFill>
                  <a:schemeClr val="tx1"/>
                </a:solidFill>
                <a:latin typeface="Trebuchet MS" panose="020B0603020202020204" pitchFamily="34" charset="0"/>
              </a:rPr>
              <a:t>în prezent conceptul s-a extins asupra calității vieții în complexitatea sa</a:t>
            </a:r>
            <a:r>
              <a:rPr lang="ro-RO" sz="1800" dirty="0">
                <a:solidFill>
                  <a:schemeClr val="tx1"/>
                </a:solidFill>
                <a:latin typeface="Trebuchet MS" panose="020B0603020202020204" pitchFamily="34" charset="0"/>
              </a:rPr>
              <a:t> incluzând pe lângă protejarea mediului în biodiversitatea sa și</a:t>
            </a:r>
            <a:r>
              <a:rPr lang="en-US" sz="1800" dirty="0">
                <a:solidFill>
                  <a:schemeClr val="tx1"/>
                </a:solidFill>
                <a:latin typeface="Trebuchet MS" panose="020B0603020202020204" pitchFamily="34" charset="0"/>
              </a:rPr>
              <a:t> aspect</a:t>
            </a:r>
            <a:r>
              <a:rPr lang="ro-RO" sz="1800" dirty="0">
                <a:solidFill>
                  <a:schemeClr val="tx1"/>
                </a:solidFill>
                <a:latin typeface="Trebuchet MS" panose="020B0603020202020204" pitchFamily="34" charset="0"/>
              </a:rPr>
              <a:t>ul</a:t>
            </a:r>
            <a:r>
              <a:rPr lang="en-US" sz="1800" dirty="0">
                <a:solidFill>
                  <a:schemeClr val="tx1"/>
                </a:solidFill>
                <a:latin typeface="Trebuchet MS" panose="020B0603020202020204" pitchFamily="34" charset="0"/>
              </a:rPr>
              <a:t> economic</a:t>
            </a:r>
            <a:r>
              <a:rPr lang="ro-RO" sz="1800" dirty="0">
                <a:solidFill>
                  <a:schemeClr val="tx1"/>
                </a:solidFill>
                <a:latin typeface="Trebuchet MS" panose="020B0603020202020204" pitchFamily="34" charset="0"/>
              </a:rPr>
              <a:t> precum</a:t>
            </a:r>
            <a:r>
              <a:rPr lang="en-US" sz="1800" dirty="0">
                <a:solidFill>
                  <a:schemeClr val="tx1"/>
                </a:solidFill>
                <a:latin typeface="Trebuchet MS" panose="020B0603020202020204" pitchFamily="34" charset="0"/>
              </a:rPr>
              <a:t> și</a:t>
            </a:r>
            <a:r>
              <a:rPr lang="ro-RO" sz="1800" dirty="0">
                <a:solidFill>
                  <a:schemeClr val="tx1"/>
                </a:solidFill>
                <a:latin typeface="Trebuchet MS" panose="020B0603020202020204" pitchFamily="34" charset="0"/>
              </a:rPr>
              <a:t> cel</a:t>
            </a:r>
            <a:r>
              <a:rPr lang="en-US" sz="1800" dirty="0">
                <a:solidFill>
                  <a:schemeClr val="tx1"/>
                </a:solidFill>
                <a:latin typeface="Trebuchet MS" panose="020B0603020202020204" pitchFamily="34" charset="0"/>
              </a:rPr>
              <a:t> social. </a:t>
            </a:r>
            <a:endParaRPr lang="ro-RO" sz="1800" dirty="0">
              <a:solidFill>
                <a:schemeClr val="tx1"/>
              </a:solidFill>
              <a:latin typeface="Trebuchet MS" panose="020B0603020202020204" pitchFamily="34" charset="0"/>
            </a:endParaRPr>
          </a:p>
          <a:p>
            <a:pPr marL="742950" lvl="1" indent="-285750" algn="just">
              <a:buFont typeface="Wingdings" panose="05000000000000000000" pitchFamily="2" charset="2"/>
              <a:buChar char="Ø"/>
            </a:pPr>
            <a:r>
              <a:rPr lang="en-US" sz="1800" dirty="0" err="1">
                <a:solidFill>
                  <a:schemeClr val="tx1"/>
                </a:solidFill>
                <a:latin typeface="Trebuchet MS" panose="020B0603020202020204" pitchFamily="34" charset="0"/>
              </a:rPr>
              <a:t>Obiect</a:t>
            </a:r>
            <a:r>
              <a:rPr lang="en-US" sz="1800" dirty="0">
                <a:solidFill>
                  <a:schemeClr val="tx1"/>
                </a:solidFill>
                <a:latin typeface="Trebuchet MS" panose="020B0603020202020204" pitchFamily="34" charset="0"/>
              </a:rPr>
              <a:t> al dezvoltării durabile este acum și preocuparea pentru dreptate și echitate între state, nu numai între generații</a:t>
            </a:r>
            <a:r>
              <a:rPr lang="ro-RO" sz="1800" dirty="0">
                <a:solidFill>
                  <a:schemeClr val="tx1"/>
                </a:solidFill>
                <a:latin typeface="Trebuchet MS" panose="020B0603020202020204" pitchFamily="34" charset="0"/>
              </a:rPr>
              <a:t>.</a:t>
            </a:r>
            <a:endParaRPr lang="en-US" sz="1800" dirty="0">
              <a:solidFill>
                <a:schemeClr val="tx1"/>
              </a:solidFill>
              <a:latin typeface="Trebuchet MS" panose="020B0603020202020204" pitchFamily="34" charset="0"/>
            </a:endParaRPr>
          </a:p>
          <a:p>
            <a:pPr lvl="1" algn="just"/>
            <a:endParaRPr lang="en-US" sz="22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758118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59"/>
            <a:ext cx="11756570" cy="3021511"/>
          </a:xfrm>
          <a:solidFill>
            <a:srgbClr val="FFFF00"/>
          </a:solidFill>
        </p:spPr>
        <p:txBody>
          <a:bodyPr>
            <a:normAutofit/>
          </a:bodyPr>
          <a:lstStyle/>
          <a:p>
            <a:pPr lvl="1" algn="just"/>
            <a:endParaRPr lang="ro-RO" sz="1800" dirty="0">
              <a:solidFill>
                <a:schemeClr val="tx1"/>
              </a:solidFill>
              <a:latin typeface="Trebuchet MS" panose="020B0603020202020204" pitchFamily="34" charset="0"/>
            </a:endParaRPr>
          </a:p>
          <a:p>
            <a:pPr algn="ctr">
              <a:lnSpc>
                <a:spcPct val="100000"/>
              </a:lnSpc>
            </a:pPr>
            <a:r>
              <a:rPr lang="en-US" sz="2200" b="1" dirty="0">
                <a:solidFill>
                  <a:srgbClr val="202124"/>
                </a:solidFill>
                <a:latin typeface="Trebuchet MS" panose="020B0603020202020204" pitchFamily="34" charset="0"/>
              </a:rPr>
              <a:t>DEZVOLTARE</a:t>
            </a:r>
            <a:r>
              <a:rPr lang="ro-RO" sz="2200" b="1" dirty="0">
                <a:solidFill>
                  <a:srgbClr val="202124"/>
                </a:solidFill>
                <a:latin typeface="Trebuchet MS" panose="020B0603020202020204" pitchFamily="34" charset="0"/>
              </a:rPr>
              <a:t> DURABILĂ- DEZVOLTARE UMANĂ DURABILĂ</a:t>
            </a:r>
          </a:p>
          <a:p>
            <a:pPr algn="ctr">
              <a:lnSpc>
                <a:spcPct val="100000"/>
              </a:lnSpc>
            </a:pPr>
            <a:r>
              <a:rPr lang="ro-RO" sz="2200" b="1" dirty="0">
                <a:solidFill>
                  <a:srgbClr val="202124"/>
                </a:solidFill>
                <a:latin typeface="Trebuchet MS" panose="020B0603020202020204" pitchFamily="34" charset="0"/>
              </a:rPr>
              <a:t>CONCEPT</a:t>
            </a:r>
            <a:endParaRPr lang="ro-RO" sz="1800" dirty="0"/>
          </a:p>
          <a:p>
            <a:pPr marL="742950" lvl="1" indent="-285750" algn="just">
              <a:buFont typeface="Wingdings" panose="05000000000000000000" pitchFamily="2" charset="2"/>
              <a:buChar char="Ø"/>
            </a:pPr>
            <a:r>
              <a:rPr lang="en-US" sz="1800" b="1" dirty="0">
                <a:solidFill>
                  <a:schemeClr val="tx1"/>
                </a:solidFill>
                <a:latin typeface="Trebuchet MS" panose="020B0603020202020204" pitchFamily="34" charset="0"/>
              </a:rPr>
              <a:t>Conceptul de dezvoltare durabilă desemnează totalitatea formelor și metodelor de dezvoltare socio-economică care se axează în primul rând</a:t>
            </a:r>
            <a:r>
              <a:rPr lang="en-US" sz="1800" dirty="0">
                <a:solidFill>
                  <a:schemeClr val="tx1"/>
                </a:solidFill>
                <a:latin typeface="Trebuchet MS" panose="020B0603020202020204" pitchFamily="34" charset="0"/>
              </a:rPr>
              <a:t> </a:t>
            </a:r>
            <a:r>
              <a:rPr lang="en-US" sz="1800" b="1" dirty="0">
                <a:solidFill>
                  <a:schemeClr val="tx1"/>
                </a:solidFill>
                <a:latin typeface="Trebuchet MS" panose="020B0603020202020204" pitchFamily="34" charset="0"/>
              </a:rPr>
              <a:t>pe asigurarea unui echilibru între aspectele sociale, economice și ecologice și elementele capitalului natural.</a:t>
            </a:r>
          </a:p>
          <a:p>
            <a:pPr lvl="1" algn="just"/>
            <a:endParaRPr lang="ro-RO" sz="1800" b="1" dirty="0">
              <a:solidFill>
                <a:schemeClr val="tx1"/>
              </a:solidFill>
              <a:latin typeface="Trebuchet MS" panose="020B0603020202020204" pitchFamily="34" charset="0"/>
            </a:endParaRPr>
          </a:p>
          <a:p>
            <a:pPr lvl="1" algn="just"/>
            <a:endParaRPr lang="en-US" sz="22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4195815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59"/>
            <a:ext cx="11756570" cy="3021511"/>
          </a:xfrm>
          <a:solidFill>
            <a:srgbClr val="FFFF00"/>
          </a:solidFill>
        </p:spPr>
        <p:txBody>
          <a:bodyPr>
            <a:normAutofit fontScale="92500" lnSpcReduction="20000"/>
          </a:bodyPr>
          <a:lstStyle/>
          <a:p>
            <a:pPr algn="ctr">
              <a:lnSpc>
                <a:spcPct val="100000"/>
              </a:lnSpc>
            </a:pPr>
            <a:r>
              <a:rPr lang="en-US" sz="2200" b="1" dirty="0">
                <a:solidFill>
                  <a:srgbClr val="202124"/>
                </a:solidFill>
                <a:latin typeface="Trebuchet MS" panose="020B0603020202020204" pitchFamily="34" charset="0"/>
              </a:rPr>
              <a:t>DEZVOLTARE</a:t>
            </a:r>
            <a:r>
              <a:rPr lang="ro-RO" sz="2200" b="1" dirty="0">
                <a:solidFill>
                  <a:srgbClr val="202124"/>
                </a:solidFill>
                <a:latin typeface="Trebuchet MS" panose="020B0603020202020204" pitchFamily="34" charset="0"/>
              </a:rPr>
              <a:t> DURABILĂ- DEZVOLTARE UMANĂ DURABILĂ</a:t>
            </a:r>
          </a:p>
          <a:p>
            <a:pPr algn="ctr">
              <a:lnSpc>
                <a:spcPct val="100000"/>
              </a:lnSpc>
            </a:pPr>
            <a:r>
              <a:rPr lang="ro-RO" sz="2200" b="1" dirty="0">
                <a:solidFill>
                  <a:srgbClr val="202124"/>
                </a:solidFill>
                <a:latin typeface="Trebuchet MS" panose="020B0603020202020204" pitchFamily="34" charset="0"/>
              </a:rPr>
              <a:t>CONCEPT</a:t>
            </a:r>
          </a:p>
          <a:p>
            <a:pPr marL="342900" indent="-342900" algn="just">
              <a:buFont typeface="Wingdings" panose="05000000000000000000" pitchFamily="2" charset="2"/>
              <a:buChar char="Ø"/>
            </a:pPr>
            <a:r>
              <a:rPr lang="en-US" sz="1900" dirty="0">
                <a:latin typeface="Trebuchet MS" panose="020B0603020202020204" pitchFamily="34" charset="0"/>
              </a:rPr>
              <a:t>Conceptul a fost legat inițial de problemele de mediu și de criza resurselor naturale, în special a celor legate de energie de acum 30 de ani. Termenul însuși este foarte tânăr și s-a impus în vara lui 1992, după Conferința privind mediul și dezvoltarea, organizată de Națiunile Unite la Rio de Janeiro.</a:t>
            </a:r>
          </a:p>
          <a:p>
            <a:pPr marL="342900" indent="-342900" algn="just">
              <a:buFont typeface="Wingdings" panose="05000000000000000000" pitchFamily="2" charset="2"/>
              <a:buChar char="Ø"/>
            </a:pPr>
            <a:r>
              <a:rPr lang="en-US" sz="1900" dirty="0">
                <a:latin typeface="Trebuchet MS" panose="020B0603020202020204" pitchFamily="34" charset="0"/>
              </a:rPr>
              <a:t>Durabilitatea pleacă de la ideea că activitățile umane sunt dependente de mediul înconjurător și de resurse. Sănătatea, siguranța socială</a:t>
            </a:r>
            <a:r>
              <a:rPr lang="ro-RO" sz="1900" dirty="0">
                <a:latin typeface="Trebuchet MS" panose="020B0603020202020204" pitchFamily="34" charset="0"/>
              </a:rPr>
              <a:t> </a:t>
            </a:r>
            <a:r>
              <a:rPr lang="en-US" sz="1900" dirty="0">
                <a:latin typeface="Trebuchet MS" panose="020B0603020202020204" pitchFamily="34" charset="0"/>
              </a:rPr>
              <a:t>și </a:t>
            </a:r>
            <a:r>
              <a:rPr lang="en-US" sz="2000" dirty="0">
                <a:latin typeface="Trebuchet MS" panose="020B0603020202020204" pitchFamily="34" charset="0"/>
              </a:rPr>
              <a:t>stabilitatea economică a societății sunt esențiale în definirea calității vieții.</a:t>
            </a:r>
          </a:p>
          <a:p>
            <a:pPr algn="just"/>
            <a:endParaRPr lang="en-US" sz="19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174444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59"/>
            <a:ext cx="11756570" cy="3021511"/>
          </a:xfrm>
          <a:solidFill>
            <a:srgbClr val="FFFF00"/>
          </a:solidFill>
        </p:spPr>
        <p:txBody>
          <a:bodyPr>
            <a:normAutofit fontScale="62500" lnSpcReduction="20000"/>
          </a:bodyPr>
          <a:lstStyle/>
          <a:p>
            <a:pPr algn="ctr">
              <a:lnSpc>
                <a:spcPct val="100000"/>
              </a:lnSpc>
            </a:pPr>
            <a:r>
              <a:rPr lang="en-US" sz="2900" b="1" dirty="0">
                <a:solidFill>
                  <a:srgbClr val="202124"/>
                </a:solidFill>
                <a:latin typeface="Trebuchet MS" panose="020B0603020202020204" pitchFamily="34" charset="0"/>
              </a:rPr>
              <a:t>DEZVOLTARE</a:t>
            </a:r>
            <a:r>
              <a:rPr lang="ro-RO" sz="2900" b="1" dirty="0">
                <a:solidFill>
                  <a:srgbClr val="202124"/>
                </a:solidFill>
                <a:latin typeface="Trebuchet MS" panose="020B0603020202020204" pitchFamily="34" charset="0"/>
              </a:rPr>
              <a:t> DURABILĂ- DEZVOLTARE UMANĂ DURABILĂ</a:t>
            </a:r>
          </a:p>
          <a:p>
            <a:pPr algn="ctr">
              <a:lnSpc>
                <a:spcPct val="100000"/>
              </a:lnSpc>
            </a:pPr>
            <a:r>
              <a:rPr lang="ro-RO" sz="2900" b="1" dirty="0">
                <a:solidFill>
                  <a:srgbClr val="202124"/>
                </a:solidFill>
                <a:latin typeface="Trebuchet MS" panose="020B0603020202020204" pitchFamily="34" charset="0"/>
              </a:rPr>
              <a:t> CONCEPT</a:t>
            </a:r>
          </a:p>
          <a:p>
            <a:pPr marL="457200" indent="-457200" algn="just">
              <a:buFont typeface="Wingdings" panose="05000000000000000000" pitchFamily="2" charset="2"/>
              <a:buChar char="Ø"/>
            </a:pPr>
            <a:r>
              <a:rPr lang="en-US" sz="2600" dirty="0">
                <a:latin typeface="Trebuchet MS" panose="020B0603020202020204" pitchFamily="34" charset="0"/>
              </a:rPr>
              <a:t>Conceptul de dezvoltare durabilă are la baza trei piloni: social </a:t>
            </a:r>
            <a:r>
              <a:rPr lang="ro-RO" sz="2600" dirty="0">
                <a:latin typeface="Trebuchet MS" panose="020B0603020202020204" pitchFamily="34" charset="0"/>
              </a:rPr>
              <a:t>, </a:t>
            </a:r>
            <a:r>
              <a:rPr lang="en-US" sz="2600" dirty="0">
                <a:latin typeface="Trebuchet MS" panose="020B0603020202020204" pitchFamily="34" charset="0"/>
              </a:rPr>
              <a:t>economic</a:t>
            </a:r>
            <a:r>
              <a:rPr lang="ro-RO" sz="2600" dirty="0">
                <a:latin typeface="Trebuchet MS" panose="020B0603020202020204" pitchFamily="34" charset="0"/>
              </a:rPr>
              <a:t> </a:t>
            </a:r>
            <a:r>
              <a:rPr lang="en-US" sz="2600" dirty="0">
                <a:latin typeface="Trebuchet MS" panose="020B0603020202020204" pitchFamily="34" charset="0"/>
              </a:rPr>
              <a:t>și de mediu .</a:t>
            </a:r>
          </a:p>
          <a:p>
            <a:pPr marL="457200" lvl="0" indent="-457200" algn="just">
              <a:buFont typeface="Wingdings" panose="05000000000000000000" pitchFamily="2" charset="2"/>
              <a:buChar char="§"/>
            </a:pPr>
            <a:r>
              <a:rPr lang="en-US" sz="2600" dirty="0">
                <a:latin typeface="Trebuchet MS" panose="020B0603020202020204" pitchFamily="34" charset="0"/>
              </a:rPr>
              <a:t>ECHITATEA SOCIALĂ – prin care națiunile în curs de dezvoltare trebuie să aibă posibilitatea de a-și satisface nevoile de bază în ceea ce privește ocuparea de muncă, alimentația, asigurarea energiei, apei și canalizării; </a:t>
            </a:r>
          </a:p>
          <a:p>
            <a:pPr marL="457200" lvl="0" indent="-457200" algn="just">
              <a:buFont typeface="Wingdings" panose="05000000000000000000" pitchFamily="2" charset="2"/>
              <a:buChar char="§"/>
            </a:pPr>
            <a:r>
              <a:rPr lang="en-US" sz="2600" dirty="0">
                <a:latin typeface="Trebuchet MS" panose="020B0603020202020204" pitchFamily="34" charset="0"/>
              </a:rPr>
              <a:t> CREȘTEREA ECONOMICĂ – la nivelul națiunilor în curs de dezvoltare pentru a se apropia de calitatea vieții din țările dezvoltate;</a:t>
            </a:r>
          </a:p>
          <a:p>
            <a:pPr marL="457200" indent="-457200" algn="just">
              <a:buFont typeface="Wingdings" panose="05000000000000000000" pitchFamily="2" charset="2"/>
              <a:buChar char="§"/>
            </a:pPr>
            <a:r>
              <a:rPr lang="en-US" sz="2600" dirty="0">
                <a:latin typeface="Trebuchet MS" panose="020B0603020202020204" pitchFamily="34" charset="0"/>
              </a:rPr>
              <a:t>  MEDIUL – cu nevoia de a conserva și îmbunătății baza de resurse disponibile prin schimbarea treptată a modului în care trebuie să se dezvolte și să fie folosite tehnologiile. </a:t>
            </a:r>
            <a:endParaRPr lang="en-US" sz="26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3649142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59"/>
            <a:ext cx="11756570" cy="3021511"/>
          </a:xfrm>
          <a:solidFill>
            <a:srgbClr val="FFFF00"/>
          </a:solidFill>
        </p:spPr>
        <p:txBody>
          <a:bodyPr>
            <a:normAutofit/>
          </a:bodyPr>
          <a:lstStyle/>
          <a:p>
            <a:pPr algn="ctr">
              <a:lnSpc>
                <a:spcPct val="100000"/>
              </a:lnSpc>
            </a:pPr>
            <a:r>
              <a:rPr lang="en-US" sz="2200" b="1" dirty="0">
                <a:solidFill>
                  <a:srgbClr val="202124"/>
                </a:solidFill>
                <a:latin typeface="Trebuchet MS" panose="020B0603020202020204" pitchFamily="34" charset="0"/>
              </a:rPr>
              <a:t>DEZVOLTARE</a:t>
            </a:r>
            <a:r>
              <a:rPr lang="ro-RO" sz="2200" b="1" dirty="0">
                <a:solidFill>
                  <a:srgbClr val="202124"/>
                </a:solidFill>
                <a:latin typeface="Trebuchet MS" panose="020B0603020202020204" pitchFamily="34" charset="0"/>
              </a:rPr>
              <a:t> DURABILĂ</a:t>
            </a:r>
          </a:p>
          <a:p>
            <a:pPr algn="ctr">
              <a:lnSpc>
                <a:spcPct val="100000"/>
              </a:lnSpc>
            </a:pPr>
            <a:r>
              <a:rPr lang="ro-RO" sz="2200" b="1" dirty="0">
                <a:solidFill>
                  <a:srgbClr val="202124"/>
                </a:solidFill>
                <a:latin typeface="Trebuchet MS" panose="020B0603020202020204" pitchFamily="34" charset="0"/>
              </a:rPr>
              <a:t> DEFINIȚIE</a:t>
            </a:r>
            <a:endParaRPr lang="ro-RO" sz="1800" dirty="0">
              <a:solidFill>
                <a:schemeClr val="tx1"/>
              </a:solidFill>
              <a:latin typeface="Trebuchet MS" panose="020B0603020202020204" pitchFamily="34" charset="0"/>
            </a:endParaRPr>
          </a:p>
          <a:p>
            <a:pPr marL="742950" lvl="1" indent="-285750" algn="just">
              <a:buFont typeface="Wingdings" panose="05000000000000000000" pitchFamily="2" charset="2"/>
              <a:buChar char="Ø"/>
            </a:pPr>
            <a:r>
              <a:rPr lang="en-US" sz="1800" dirty="0">
                <a:solidFill>
                  <a:schemeClr val="tx1"/>
                </a:solidFill>
                <a:latin typeface="Trebuchet MS" panose="020B0603020202020204" pitchFamily="34" charset="0"/>
              </a:rPr>
              <a:t>Cea mai cunoscută definiție a dezvoltării durabile este cea dată de Comisia Mondială pentru Mediu și Dezvoltare (WCED) în raportul „</a:t>
            </a:r>
            <a:r>
              <a:rPr lang="en-US" sz="1800" i="1" dirty="0">
                <a:solidFill>
                  <a:schemeClr val="tx1"/>
                </a:solidFill>
                <a:latin typeface="Trebuchet MS" panose="020B0603020202020204" pitchFamily="34" charset="0"/>
              </a:rPr>
              <a:t>Viitorul nostru comun</a:t>
            </a:r>
            <a:r>
              <a:rPr lang="en-US" sz="1800" dirty="0">
                <a:solidFill>
                  <a:schemeClr val="tx1"/>
                </a:solidFill>
                <a:latin typeface="Trebuchet MS" panose="020B0603020202020204" pitchFamily="34" charset="0"/>
              </a:rPr>
              <a:t>", cunoscut și sub numele de Raportul Brundtland: </a:t>
            </a:r>
            <a:endParaRPr lang="ro-RO" sz="1800" dirty="0">
              <a:solidFill>
                <a:schemeClr val="tx1"/>
              </a:solidFill>
              <a:latin typeface="Trebuchet MS" panose="020B0603020202020204" pitchFamily="34" charset="0"/>
            </a:endParaRPr>
          </a:p>
          <a:p>
            <a:pPr lvl="1" algn="just"/>
            <a:r>
              <a:rPr lang="en-US" b="1" dirty="0">
                <a:solidFill>
                  <a:schemeClr val="tx1"/>
                </a:solidFill>
                <a:latin typeface="Trebuchet MS" panose="020B0603020202020204" pitchFamily="34" charset="0"/>
              </a:rPr>
              <a:t>„</a:t>
            </a:r>
            <a:r>
              <a:rPr lang="ro-RO" b="1" dirty="0">
                <a:solidFill>
                  <a:schemeClr val="tx1"/>
                </a:solidFill>
                <a:latin typeface="Trebuchet MS" panose="020B0603020202020204" pitchFamily="34" charset="0"/>
              </a:rPr>
              <a:t>D</a:t>
            </a:r>
            <a:r>
              <a:rPr lang="en-US" b="1" dirty="0">
                <a:solidFill>
                  <a:schemeClr val="tx1"/>
                </a:solidFill>
                <a:latin typeface="Trebuchet MS" panose="020B0603020202020204" pitchFamily="34" charset="0"/>
              </a:rPr>
              <a:t>ezvoltarea durabilă este dezvoltarea care urmărește satisfacerea nevoilor prezentului, fără a compromite posibilitatea generațiilor viitoare de a-și satisface propriile nevoi".</a:t>
            </a:r>
          </a:p>
          <a:p>
            <a:pPr lvl="1" algn="just"/>
            <a:endParaRPr lang="en-US" sz="22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227891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59"/>
            <a:ext cx="11756570" cy="3021511"/>
          </a:xfrm>
          <a:solidFill>
            <a:srgbClr val="FFFF00"/>
          </a:solidFill>
        </p:spPr>
        <p:txBody>
          <a:bodyPr>
            <a:normAutofit/>
          </a:bodyPr>
          <a:lstStyle/>
          <a:p>
            <a:pPr algn="ctr">
              <a:lnSpc>
                <a:spcPct val="100000"/>
              </a:lnSpc>
            </a:pPr>
            <a:r>
              <a:rPr lang="ro-RO" sz="2200" b="1" dirty="0">
                <a:solidFill>
                  <a:srgbClr val="202124"/>
                </a:solidFill>
                <a:latin typeface="Trebuchet MS" panose="020B0603020202020204" pitchFamily="34" charset="0"/>
              </a:rPr>
              <a:t>DEZVOLTARE UMANĂ DURABILĂ</a:t>
            </a:r>
          </a:p>
          <a:p>
            <a:pPr algn="ctr">
              <a:lnSpc>
                <a:spcPct val="100000"/>
              </a:lnSpc>
            </a:pPr>
            <a:r>
              <a:rPr lang="ro-RO" sz="2200" b="1" dirty="0">
                <a:solidFill>
                  <a:srgbClr val="202124"/>
                </a:solidFill>
                <a:latin typeface="Trebuchet MS" panose="020B0603020202020204" pitchFamily="34" charset="0"/>
              </a:rPr>
              <a:t> DEFINIȚIE</a:t>
            </a:r>
          </a:p>
          <a:p>
            <a:pPr marL="285750" indent="-285750" algn="l">
              <a:lnSpc>
                <a:spcPct val="100000"/>
              </a:lnSpc>
              <a:buFont typeface="Wingdings" panose="05000000000000000000" pitchFamily="2" charset="2"/>
              <a:buChar char="Ø"/>
            </a:pPr>
            <a:r>
              <a:rPr lang="en-US" sz="1800" dirty="0">
                <a:latin typeface="Trebuchet MS" panose="020B0603020202020204" pitchFamily="34" charset="0"/>
              </a:rPr>
              <a:t>Realizarea unui mediu antropic</a:t>
            </a:r>
            <a:r>
              <a:rPr lang="ro-RO" sz="1800" dirty="0">
                <a:latin typeface="Trebuchet MS" panose="020B0603020202020204" pitchFamily="34" charset="0"/>
              </a:rPr>
              <a:t> </a:t>
            </a:r>
            <a:r>
              <a:rPr lang="en-US" sz="1800" dirty="0">
                <a:latin typeface="Trebuchet MS" panose="020B0603020202020204" pitchFamily="34" charset="0"/>
              </a:rPr>
              <a:t>durabil  prin cultivarea unui sentiment de apartenență și de comunitate, care să elimine simțul singurătății cetățeanului, factor de risc în realizarea potențialului personal și, în ultimă instanță, a funcționării comunitare.</a:t>
            </a:r>
            <a:endParaRPr lang="ro-RO" sz="1800" dirty="0">
              <a:latin typeface="Trebuchet MS" panose="020B0603020202020204" pitchFamily="34" charset="0"/>
            </a:endParaRPr>
          </a:p>
          <a:p>
            <a:pPr algn="l">
              <a:lnSpc>
                <a:spcPct val="100000"/>
              </a:lnSpc>
            </a:pPr>
            <a:endParaRPr lang="ro-RO" sz="1800" dirty="0">
              <a:latin typeface="Trebuchet MS" panose="020B0603020202020204" pitchFamily="34" charset="0"/>
            </a:endParaRPr>
          </a:p>
          <a:p>
            <a:pPr algn="l">
              <a:lnSpc>
                <a:spcPct val="100000"/>
              </a:lnSpc>
            </a:pPr>
            <a:r>
              <a:rPr lang="en-US" sz="1800" dirty="0">
                <a:latin typeface="Trebuchet MS" panose="020B0603020202020204" pitchFamily="34" charset="0"/>
              </a:rPr>
              <a:t>antropic</a:t>
            </a:r>
            <a:r>
              <a:rPr lang="ro-RO" sz="1800" dirty="0">
                <a:latin typeface="Trebuchet MS" panose="020B0603020202020204" pitchFamily="34" charset="0"/>
              </a:rPr>
              <a:t> = care surprinde prin noutate, prin calitate, prin evoluție; care este accesibil în mod nemijlocit.</a:t>
            </a:r>
            <a:endParaRPr lang="en-US" sz="18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17456089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830</TotalTime>
  <Words>2172</Words>
  <Application>Microsoft Office PowerPoint</Application>
  <PresentationFormat>Widescreen</PresentationFormat>
  <Paragraphs>133</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Gill Sans MT</vt:lpstr>
      <vt:lpstr>Trebuchet MS</vt:lpstr>
      <vt:lpstr>Wingdings</vt:lpstr>
      <vt:lpstr>Gallery</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Construim comunități și oameni prin dialog structurat și participare publică</dc:title>
  <dc:creator>eugenia bratulescu</dc:creator>
  <cp:lastModifiedBy>eugenia bratulescu</cp:lastModifiedBy>
  <cp:revision>37</cp:revision>
  <dcterms:created xsi:type="dcterms:W3CDTF">2022-08-10T13:08:00Z</dcterms:created>
  <dcterms:modified xsi:type="dcterms:W3CDTF">2023-06-01T09:21:21Z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B1995A26C03C41C1B3897EF1AB6E0C91</vt:lpwstr>
  </property>
  <property fmtid="{D5CDD505-2E9C-101B-9397-08002B2CF9AE}" pid="3" name="KSOProductBuildVer">
    <vt:lpwstr>1033-11.2.0.11254</vt:lpwstr>
  </property>
</Properties>
</file>