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6" r:id="rId1"/>
  </p:sldMasterIdLst>
  <p:sldIdLst>
    <p:sldId id="256" r:id="rId2"/>
    <p:sldId id="310" r:id="rId3"/>
    <p:sldId id="311" r:id="rId4"/>
    <p:sldId id="337" r:id="rId5"/>
    <p:sldId id="338" r:id="rId6"/>
    <p:sldId id="339" r:id="rId7"/>
    <p:sldId id="340" r:id="rId8"/>
    <p:sldId id="341" r:id="rId9"/>
    <p:sldId id="342" r:id="rId10"/>
    <p:sldId id="344" r:id="rId11"/>
    <p:sldId id="343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3" r:id="rId20"/>
    <p:sldId id="352" r:id="rId21"/>
    <p:sldId id="354" r:id="rId22"/>
    <p:sldId id="355" r:id="rId23"/>
    <p:sldId id="356" r:id="rId24"/>
    <p:sldId id="335" r:id="rId25"/>
    <p:sldId id="33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FD8"/>
    <a:srgbClr val="FBE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8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9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3988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78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5916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91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12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8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5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2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5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3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7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2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9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BAED2-5369-4401-BB52-C234B616EED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nes.gov.ro/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gglegis.gov.ro/legislativ/docs/2017/10/3t4gmqv02zr5wcdn8xsp.pdf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PROIECT COFINANȚAT DIN FONDUL SOCIAL EUROPEAN PRIN </a:t>
            </a:r>
            <a:endParaRPr lang="en-US" sz="1800" dirty="0"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PROGRAMUL OPERAȚIONAL CAPACITATE ADMINISTRATIVĂ 2014-2020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SIPOCA </a:t>
            </a: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995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/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MySMIS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151210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Beneficiar: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Asociația Simț Civic 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Asociația de Tineret Onix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 de Dezvoltare Locală: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UAT Comuna Valea Râmnicului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Durata de implementare</a:t>
            </a:r>
            <a:r>
              <a:rPr lang="en-US" alt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-</a:t>
            </a: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14 luni:</a:t>
            </a:r>
            <a:r>
              <a:rPr lang="ro-RO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11.07.2022 - 10.09.202</a:t>
            </a:r>
            <a:r>
              <a:rPr lang="ro-RO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3</a:t>
            </a:r>
          </a:p>
          <a:p>
            <a:pPr marL="285750" indent="-285750" algn="just">
              <a:lnSpc>
                <a:spcPct val="100000"/>
              </a:lnSpc>
            </a:pPr>
            <a:endParaRPr lang="ro-RO" sz="18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10000"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Bef>
                <a:spcPts val="975"/>
              </a:spcBef>
              <a:spcAft>
                <a:spcPts val="1000"/>
              </a:spcAft>
            </a:pP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protecția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social</a:t>
            </a:r>
            <a:endParaRPr lang="ro-RO" sz="1800" b="1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Bef>
                <a:spcPts val="975"/>
              </a:spcBef>
              <a:spcAft>
                <a:spcPts val="10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Femeile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bărbații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sunt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tratați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mod egal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sistemelor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profesionale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securitate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special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privește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aplicare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condițiile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sisteme</a:t>
            </a: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contribuțiile</a:t>
            </a: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calcularea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prestațiilor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majorărilor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condițiile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durată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menținere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drepturilor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4852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8999"/>
            <a:ext cx="11639006" cy="3271205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7500" lnSpcReduction="20000"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Bef>
                <a:spcPts val="975"/>
              </a:spcBef>
              <a:spcAft>
                <a:spcPts val="1000"/>
              </a:spcAft>
            </a:pP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protecția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social</a:t>
            </a:r>
            <a:endParaRPr lang="ro-RO" sz="1800" b="1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Bef>
                <a:spcPts val="975"/>
              </a:spcBef>
              <a:spcAft>
                <a:spcPts val="10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Femeile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bărbații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sunt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tratați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mod egal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sistemelor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profesionale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securitate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special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privește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lucrătorilor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desfășoară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activități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independente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chiar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categorie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pot fi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prevăzute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tratamente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privește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vârsta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pensionarecontribuțiile</a:t>
            </a: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lucrătorilor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căror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activitate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întreruptă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boală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un accident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șomaj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involuntar</a:t>
            </a: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persoanelor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aflate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căutarea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loc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lucrătorilor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pensionați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invalizi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persoanelor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aflate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întreținerea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ro-RO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1296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8999"/>
            <a:ext cx="11639006" cy="3271205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975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Concediul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maternitate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paternitate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adopție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975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încheierea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concediului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maternitate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paternitate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adopție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lucrătorii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dreptul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975"/>
              </a:spcBef>
              <a:spcAft>
                <a:spcPts val="10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regăsească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locul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un loc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echivalent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condiții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care nu le sunt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puțin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favorabile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975"/>
              </a:spcBef>
              <a:spcAft>
                <a:spcPts val="10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beneficieze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îmbunătățirile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condițiilor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la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avut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dreptul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timpul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absenței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locul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ro-RO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4660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8999"/>
            <a:ext cx="11639006" cy="3271205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975"/>
              </a:spcBef>
              <a:spcAft>
                <a:spcPts val="1000"/>
              </a:spcAft>
            </a:pP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Apărarea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drepturilor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persoane</a:t>
            </a:r>
            <a:r>
              <a:rPr lang="ro-RO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pune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dispoziția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cetățenilor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căi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atac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lucrătorii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care sunt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victime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discriminării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procedurile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conciliere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procedurile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judiciare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măsurile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necesare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proteja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lucrătorii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reprezentanții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împotriva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oricărui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defavorabil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angajatorului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reacție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o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plângere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formulată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întreprinderii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o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acțiune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justiție</a:t>
            </a: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ro-RO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7721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8999"/>
            <a:ext cx="11639006" cy="3271205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975"/>
              </a:spcBef>
              <a:spcAft>
                <a:spcPts val="10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Codul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Muncii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legislativ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garantează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bazat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pe gen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relațiile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fiind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instituie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sancțiuni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măsuri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reparatorii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despăgubiri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proporționale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prejudiciul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suferit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acțiuni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intentate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justiție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sarcina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probei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împărțită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persoana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depune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plângerea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discriminare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partea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acuzată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discriminare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ro-RO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0122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8999"/>
            <a:ext cx="11639006" cy="3271205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10000"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9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Angajaţii</a:t>
            </a:r>
            <a:r>
              <a:rPr lang="en-US" sz="19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19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dreptul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ü"/>
              <a:tabLst>
                <a:tab pos="5143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formuleze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sesizări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reclamaţii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angajator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împotriva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acesta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implicat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ü"/>
              <a:tabLst>
                <a:tab pos="5143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solicite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sprijinul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organizaţiei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sindicale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reprezentanţilor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salariaţilor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unitate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rezolvarea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situaţiei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locul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ü"/>
              <a:tabLst>
                <a:tab pos="5143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sesizeze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instituţia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competentă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sesizare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reclamaţie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nu 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rezolvată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angajatorului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mediere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introducă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cerere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instanţa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judecatorească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tarziu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un an de la data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săvârşirii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faptei</a:t>
            </a: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0597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8999"/>
            <a:ext cx="11639006" cy="3271205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10000"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Angajaţii</a:t>
            </a:r>
            <a:r>
              <a:rPr lang="en-US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dreptul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Ø"/>
              <a:tabLst>
                <a:tab pos="5143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formuleze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sesizări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reclamaţii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angajator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împotriva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acesta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implicat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Ø"/>
              <a:tabLst>
                <a:tab pos="5143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solicite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sprijinul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organizaţiei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sindicale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reprezentanţilor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salariaţilor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unitate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rezolvarea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situaţiei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locul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Ø"/>
              <a:tabLst>
                <a:tab pos="5143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sesizeze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instituţia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competentă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sesizare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reclamaţie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nu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rezolvată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angajatorului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mediere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introducă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cerere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instanţa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judecatorească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tarziu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un an de la data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săvârşirii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faptei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2611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8999"/>
            <a:ext cx="11639006" cy="3271205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62500" lnSpcReduction="20000"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600"/>
              </a:spcAft>
            </a:pPr>
            <a:r>
              <a:rPr lang="en-US" sz="26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Agenția</a:t>
            </a:r>
            <a:r>
              <a:rPr lang="en-US" sz="26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Națională</a:t>
            </a:r>
            <a:r>
              <a:rPr lang="en-US" sz="26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6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26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r>
              <a:rPr lang="en-US" sz="26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26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Femei</a:t>
            </a:r>
            <a:r>
              <a:rPr lang="en-US" sz="26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Bărbați</a:t>
            </a:r>
            <a:endParaRPr lang="en-US" sz="26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Agenția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Națională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Bărbați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(ANES)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instituție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publică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aflată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subordinea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Ministerului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Muncii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Justiției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promovează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principiul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egalității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bărbați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ANES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propune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combaterea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tuturor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formelor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discriminare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bazate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criteriul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sex precum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eliminarea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violenței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familiei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Adresă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ANES: 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Intrarea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Camil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Petrescu, nr. 5, Sector 1,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București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Telefon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+40213130059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Email: 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secretariat@anes.gov.ro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Website: </a:t>
            </a:r>
            <a:r>
              <a:rPr lang="en-US" sz="1800" b="1" u="sng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anes.gov.r</a:t>
            </a:r>
            <a:r>
              <a:rPr lang="en-US" sz="1800" b="1" u="sng" dirty="0">
                <a:solidFill>
                  <a:srgbClr val="99CA3C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6023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8999"/>
            <a:ext cx="11639006" cy="3271205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20000"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lnSpc>
                <a:spcPts val="1800"/>
              </a:lnSpc>
            </a:pP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Egalitatea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șanse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tratament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muncă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pe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teritoriul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Uniunii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Europene</a:t>
            </a:r>
            <a:endParaRPr lang="en-US" sz="1800" b="1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l" fontAlgn="base">
              <a:lnSpc>
                <a:spcPts val="1800"/>
              </a:lnSpc>
            </a:pP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 </a:t>
            </a:r>
          </a:p>
          <a:p>
            <a:pPr algn="l">
              <a:lnSpc>
                <a:spcPts val="156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PARLAMENTUL EUROPEAN ȘI CONSILIUL UNIUNII EUROPENE,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ts val="156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având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vedere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Tratatul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funcționarea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Uniunii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Europene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având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vedere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propunerea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Comisiei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Europene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transmiterea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proiectului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act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legislativ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parlamentele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naționale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având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vedere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avizul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Comitetului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Economic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Social European,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consultarea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Comitetului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Regiunilor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hotărând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conformitate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legislativă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ordinară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elaborată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ratifică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ts val="156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HOTARASC PRIN DIRECTIVA 2014/54/UE 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măsurile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facilitare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exercitării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drepturilor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conferite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lucrătorilor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contextul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liberei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circulații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lucrătorilor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9085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8999"/>
            <a:ext cx="11639006" cy="3271205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800"/>
              </a:lnSpc>
            </a:pPr>
            <a:endParaRPr lang="ro-RO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800"/>
              </a:lnSpc>
            </a:pPr>
            <a:endParaRPr lang="ro-RO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800"/>
              </a:lnSpc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Prezenta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directivă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stabilește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cerințe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minime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ceea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oferă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statelor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membre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posibilitatea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adoptării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menținerii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unor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dispoziții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favorabile</a:t>
            </a:r>
            <a:endParaRPr lang="ro-RO" sz="2000" b="1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867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40000" lnSpcReduction="20000"/>
          </a:bodyPr>
          <a:lstStyle/>
          <a:p>
            <a:pPr algn="ctr">
              <a:lnSpc>
                <a:spcPct val="100000"/>
              </a:lnSpc>
            </a:pP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Bine ați venit la </a:t>
            </a:r>
            <a:r>
              <a:rPr lang="en-US" sz="45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Dezbaterea</a:t>
            </a:r>
            <a:r>
              <a:rPr lang="en-US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n</a:t>
            </a: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</a:t>
            </a:r>
            <a:r>
              <a:rPr lang="en-US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4</a:t>
            </a:r>
          </a:p>
          <a:p>
            <a:pPr algn="ctr">
              <a:lnSpc>
                <a:spcPct val="100000"/>
              </a:lnSpc>
            </a:pP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GB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5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</a:t>
            </a: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atica</a:t>
            </a:r>
            <a:r>
              <a:rPr lang="ro-RO" sz="45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45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nediscriminare</a:t>
            </a: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și egalitate de șanse</a:t>
            </a:r>
          </a:p>
          <a:p>
            <a:pPr algn="ctr">
              <a:lnSpc>
                <a:spcPct val="100000"/>
              </a:lnSpc>
            </a:pPr>
            <a:endParaRPr lang="ro-RO" sz="37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/>
            <a:r>
              <a:rPr lang="ro-RO" sz="50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”</a:t>
            </a:r>
            <a:r>
              <a:rPr lang="ro-RO" sz="5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FEMEI ȘI BĂRBAȚI. SUNTEM EGALI LA MUNCĂ?”</a:t>
            </a:r>
            <a:r>
              <a:rPr lang="ro-RO" sz="50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ctr"/>
            <a:endParaRPr lang="ro-RO" sz="3700" b="1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o-RO" sz="37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Râmnicu Sărat, jud. Buzău</a:t>
            </a:r>
          </a:p>
          <a:p>
            <a:pPr algn="ctr"/>
            <a:r>
              <a:rPr lang="ro-RO" sz="37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18.03.2023-19.03.2023</a:t>
            </a:r>
          </a:p>
          <a:p>
            <a:pPr algn="ctr"/>
            <a:r>
              <a:rPr lang="ro-RO" sz="37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Ziua 1</a:t>
            </a:r>
            <a:endParaRPr lang="en-US" sz="3700" b="1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o-RO" sz="3700" dirty="0">
                <a:solidFill>
                  <a:schemeClr val="tx1"/>
                </a:solidFill>
                <a:latin typeface="Trebuchet MS" panose="020B0603020202020204" pitchFamily="34" charset="0"/>
              </a:rPr>
              <a:t>Dezbaterea se desfășoară cu respectarea Legii 52/2003 privind transparența decizională în administrațiile publice locale și centrale</a:t>
            </a:r>
          </a:p>
          <a:p>
            <a:pPr marL="285750" indent="-285750" algn="just">
              <a:lnSpc>
                <a:spcPct val="100000"/>
              </a:lnSpc>
            </a:pPr>
            <a:endParaRPr lang="ro-RO" sz="18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5101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8999"/>
            <a:ext cx="11639006" cy="3271205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800"/>
              </a:lnSpc>
            </a:pPr>
            <a:endParaRPr lang="ro-RO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800"/>
              </a:lnSpc>
            </a:pPr>
            <a:endParaRPr lang="ro-RO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lnSpc>
                <a:spcPts val="1800"/>
              </a:lnSpc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Toți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cetățenii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uniune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dreptul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la 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egalitate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ceea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privește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recrutarea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condițiile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promovarea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remunerarea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accesul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profesională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pensiile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ocupaționale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concedierea</a:t>
            </a:r>
            <a:endParaRPr lang="ro-RO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lnSpc>
                <a:spcPts val="18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 tot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teritoriul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interzisă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discriminarea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locul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pe motive de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vârstă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sex, handicap,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origine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etnică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rasială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religie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convingeri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orientare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sexuală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interzisă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întreaga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UE,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atât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sectorul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public,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cât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privat</a:t>
            </a: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4311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8999"/>
            <a:ext cx="11639006" cy="3271205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800"/>
              </a:lnSpc>
            </a:pPr>
            <a:endParaRPr lang="ro-RO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800"/>
              </a:lnSpc>
            </a:pPr>
            <a:endParaRPr lang="ro-RO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800"/>
              </a:lnSpc>
            </a:pP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xistă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situații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diferența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unuia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dintre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motive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interzise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justificată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condiții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800"/>
              </a:lnSpc>
            </a:pP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justifica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discriminarea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criterii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vârstă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promova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încadrarea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lucrătorilor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tineri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națională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obligă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lucrătorii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vârstă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pensioneze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ajung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anumită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vârstă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5887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8999"/>
            <a:ext cx="11639006" cy="3271205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lvl="0" algn="l" fontAlgn="base">
              <a:lnSpc>
                <a:spcPts val="2250"/>
              </a:lnSpc>
              <a:spcBef>
                <a:spcPts val="1650"/>
              </a:spcBef>
              <a:spcAft>
                <a:spcPts val="1050"/>
              </a:spcAft>
              <a:buSzPts val="1000"/>
              <a:tabLst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înseamnă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egalitate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"?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cetățean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membrii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familiei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acestuia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beneficieze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acelaşi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cetăţenii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ţării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respective.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vizează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dreptul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căuta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loc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sprijin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oficiilor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ocupare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forţei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ţara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respective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condiţiile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remunerare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concediere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etc.)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prestaţiile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avantajele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fiscal</a:t>
            </a:r>
            <a:endParaRPr lang="ro-RO" dirty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oportunităţile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formare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aderarea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sindicate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exercitarea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drepturilor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conexe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2055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8999"/>
            <a:ext cx="11639006" cy="3271205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lvl="0" indent="-285750" algn="l" fontAlgn="base">
              <a:lnSpc>
                <a:spcPts val="2250"/>
              </a:lnSpc>
              <a:spcBef>
                <a:spcPts val="1650"/>
              </a:spcBef>
              <a:spcAft>
                <a:spcPts val="105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cetățean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familia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acestuia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locuiește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legal pe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teritoriul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oricărei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țări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membră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UE, 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dreptul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cetăţenii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ţării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respective,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aceeaşi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asistenţă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denumită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legislaţia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asistenţă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 fontAlgn="base">
              <a:lnSpc>
                <a:spcPts val="2250"/>
              </a:lnSpc>
              <a:spcBef>
                <a:spcPts val="1650"/>
              </a:spcBef>
              <a:spcAft>
                <a:spcPts val="105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funcţie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ţară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asistenţa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ajutorul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prestaţii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independente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contribuţiile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plătite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anterior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fondul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securitate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ţării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cauză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l" fontAlgn="base">
              <a:lnSpc>
                <a:spcPts val="2250"/>
              </a:lnSpc>
              <a:spcBef>
                <a:spcPts val="1650"/>
              </a:spcBef>
              <a:spcAft>
                <a:spcPts val="105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o-RO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ţară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decizia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nu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acorda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ajutor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prestaţii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durata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primelor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luni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rezidenţă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lucrători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sezonieri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au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muncit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lună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depus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cererea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chiar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perioadă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mare,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ţară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căuta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loc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0373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29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l"/>
            <a:endParaRPr lang="ro-RO" sz="18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l"/>
            <a:r>
              <a:rPr lang="ro-RO" sz="1800" b="1" i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Bibliografie:</a:t>
            </a:r>
          </a:p>
          <a:p>
            <a:pPr algn="l"/>
            <a:endParaRPr lang="ro-RO" sz="18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l"/>
            <a:r>
              <a:rPr lang="ro-RO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http://sgglegis.gov.ro/legislativ/docs/2017/10/3t4gmqv02zr5wcdn8xsp.pdf</a:t>
            </a:r>
            <a:endParaRPr lang="ro-RO" b="1" dirty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o-RO" b="1" dirty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https://mmuncii.ro/j33/images/Documente/Transparenta/IntrebariFrecvente/2017/2017-02_IF-ANES.pdf</a:t>
            </a:r>
          </a:p>
          <a:p>
            <a:pPr algn="l"/>
            <a:endParaRPr lang="ro-RO" b="1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7575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29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endParaRPr lang="ro-RO" sz="2000" b="1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  <a:p>
            <a:pPr algn="ctr"/>
            <a:r>
              <a:rPr lang="ro-RO" sz="2000" b="1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VĂ MULȚUMIM PENTRU PARTICIPARE!</a:t>
            </a:r>
          </a:p>
          <a:p>
            <a:pPr algn="ctr"/>
            <a:endParaRPr lang="ro-RO" sz="20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o-RO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VĂ AȘTEPTĂM MÂINE, 19.03.2023,</a:t>
            </a:r>
          </a:p>
          <a:p>
            <a:pPr algn="ctr"/>
            <a:r>
              <a:rPr lang="ro-RO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CÂND VOM VORBI DESPRE EGALITATEA DE GEN!</a:t>
            </a:r>
            <a:endParaRPr lang="en-US" sz="2000" b="1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  <a:p>
            <a:pPr algn="l"/>
            <a:endParaRPr lang="ro-RO" b="1" dirty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o-RO" b="1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6893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0000" lnSpcReduction="20000"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200000"/>
              </a:lnSpc>
            </a:pP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şanse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tratament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între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femei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bărbaţi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relaţiile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muncă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înţelege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accesul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nediscriminatoriu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alegerea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exercitarea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liberă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profesii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activităţi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endParaRPr lang="ro-RO" sz="1800" b="1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75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angajare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toate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posturile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locurile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vacante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toate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nivelurile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ierarhiei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profesionale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75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venituri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egale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valoare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egală</a:t>
            </a:r>
            <a:endParaRPr lang="ro-RO" b="1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75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informare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consiliere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profesională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programe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iniţiere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calificare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perfecţionare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specializare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recalificare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profesională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inclusiv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ucenicia</a:t>
            </a:r>
            <a:endParaRPr lang="ro-RO" sz="1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75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promovare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orice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nivel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ierarhic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profesional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endParaRPr lang="ro-RO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5364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62500" lnSpcReduction="20000"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200000"/>
              </a:lnSpc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şanse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tratament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între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femei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bărbaţi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relaţiile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muncă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înţelege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accesul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nediscriminatoriu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alegerea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exercitarea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liberă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profesii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activităţi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endParaRPr lang="ro-RO" sz="2000" b="1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spcAft>
                <a:spcPts val="75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condiţii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încadrare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respectă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normele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sănătate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securitate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conform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prevederilor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legislaţiei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vigoare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inclusiv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condiţiile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concediere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spcAft>
                <a:spcPts val="75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beneficii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altele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decât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cele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natură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salarială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precum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sistemele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publice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private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securitate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socială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;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endParaRPr lang="ro-RO" b="1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spcAft>
                <a:spcPts val="75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organizaţii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patronale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sindicale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organisme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profesionale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precum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beneficiile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acordate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acestea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;</a:t>
            </a:r>
          </a:p>
          <a:p>
            <a:pPr marL="285750" indent="-285750" algn="l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prestaţii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servicii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acordate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conformitate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legislaţia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vigoare</a:t>
            </a:r>
            <a:endParaRPr lang="ro-RO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23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Bef>
                <a:spcPts val="975"/>
              </a:spcBef>
              <a:spcAft>
                <a:spcPts val="1000"/>
              </a:spcAft>
            </a:pP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femei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bărbați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încadrarea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condițiile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principiu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fundamental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ține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recrutare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încadrarea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activitățile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nesalariale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condițiile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remunerarea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concedierile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formarea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endParaRPr lang="ro-RO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317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Bef>
                <a:spcPts val="975"/>
              </a:spcBef>
              <a:spcAft>
                <a:spcPts val="1000"/>
              </a:spcAft>
            </a:pP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femei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bărbați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încadrarea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condițiile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principiu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fundamental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ține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afilierea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organizațiile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sindicale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patronale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alegerea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exercitarea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liberă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activităţi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angajare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posturile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locurile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vacante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nivelurile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ierarhiei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profesionale</a:t>
            </a:r>
            <a:endParaRPr lang="ro-RO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598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Bef>
                <a:spcPts val="975"/>
              </a:spcBef>
              <a:spcAft>
                <a:spcPts val="1000"/>
              </a:spcAft>
            </a:pP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femei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bărbați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încadrarea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condițiile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principiu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fundamental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ține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venituri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valoare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consiliere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iniţiere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calificare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perfecţionare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specializare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recalificare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ucenicia</a:t>
            </a:r>
            <a:endParaRPr lang="ro-RO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220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Bef>
                <a:spcPts val="975"/>
              </a:spcBef>
              <a:spcAft>
                <a:spcPts val="1000"/>
              </a:spcAft>
            </a:pP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femei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bărbați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încadrarea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condițiile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principiu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fundamental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ține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promovare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ierarhic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profesional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condiţii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încadrare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respectă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normele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sănătate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securitate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condiţiile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concediere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beneficii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altele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decât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natură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salarială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sistemele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publice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private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securitate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endParaRPr lang="ro-RO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8512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Bef>
                <a:spcPts val="975"/>
              </a:spcBef>
              <a:spcAft>
                <a:spcPts val="1000"/>
              </a:spcAft>
            </a:pP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femei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bărbați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încadrarea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condițiile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principiu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fundamental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ține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organizaţii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patronale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sindicale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organisme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profesionale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beneficiile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acordate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1000"/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prestaţii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servicii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acordate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conformitate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legislaţia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vigoare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59542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382</TotalTime>
  <Words>2053</Words>
  <Application>Microsoft Office PowerPoint</Application>
  <PresentationFormat>Widescreen</PresentationFormat>
  <Paragraphs>178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Construim comunități și oameni prin dialog structurat și participare publică</dc:title>
  <dc:creator>eugenia bratulescu</dc:creator>
  <cp:lastModifiedBy>eugenia bratulescu</cp:lastModifiedBy>
  <cp:revision>21</cp:revision>
  <dcterms:created xsi:type="dcterms:W3CDTF">2022-08-10T13:08:00Z</dcterms:created>
  <dcterms:modified xsi:type="dcterms:W3CDTF">2023-03-17T16:43:23Z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B1995A26C03C41C1B3897EF1AB6E0C91</vt:lpwstr>
  </property>
  <property fmtid="{D5CDD505-2E9C-101B-9397-08002B2CF9AE}" pid="3" name="KSOProductBuildVer">
    <vt:lpwstr>1033-11.2.0.11254</vt:lpwstr>
  </property>
</Properties>
</file>