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46" r:id="rId1"/>
  </p:sldMasterIdLst>
  <p:sldIdLst>
    <p:sldId id="256" r:id="rId2"/>
    <p:sldId id="310" r:id="rId3"/>
    <p:sldId id="311" r:id="rId4"/>
    <p:sldId id="337" r:id="rId5"/>
    <p:sldId id="338" r:id="rId6"/>
    <p:sldId id="339" r:id="rId7"/>
    <p:sldId id="340" r:id="rId8"/>
    <p:sldId id="341" r:id="rId9"/>
    <p:sldId id="342" r:id="rId10"/>
    <p:sldId id="344" r:id="rId11"/>
    <p:sldId id="343" r:id="rId12"/>
    <p:sldId id="345" r:id="rId13"/>
    <p:sldId id="346" r:id="rId14"/>
    <p:sldId id="347" r:id="rId15"/>
    <p:sldId id="348" r:id="rId16"/>
    <p:sldId id="349" r:id="rId17"/>
    <p:sldId id="350" r:id="rId18"/>
    <p:sldId id="351" r:id="rId19"/>
    <p:sldId id="353" r:id="rId20"/>
    <p:sldId id="352" r:id="rId21"/>
    <p:sldId id="354" r:id="rId22"/>
    <p:sldId id="355" r:id="rId23"/>
    <p:sldId id="356" r:id="rId24"/>
    <p:sldId id="335" r:id="rId25"/>
    <p:sldId id="336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1FD8"/>
    <a:srgbClr val="FBE1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18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BAED2-5369-4401-BB52-C234B616EEDB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0247-5D41-4B42-A46A-38D39ED86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284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BAED2-5369-4401-BB52-C234B616EEDB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0247-5D41-4B42-A46A-38D39ED86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297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BAED2-5369-4401-BB52-C234B616EEDB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0247-5D41-4B42-A46A-38D39ED86B4E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539880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BAED2-5369-4401-BB52-C234B616EEDB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0247-5D41-4B42-A46A-38D39ED86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6786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BAED2-5369-4401-BB52-C234B616EEDB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0247-5D41-4B42-A46A-38D39ED86B4E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159165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BAED2-5369-4401-BB52-C234B616EEDB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0247-5D41-4B42-A46A-38D39ED86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8911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BAED2-5369-4401-BB52-C234B616EEDB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0247-5D41-4B42-A46A-38D39ED86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3125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BAED2-5369-4401-BB52-C234B616EEDB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0247-5D41-4B42-A46A-38D39ED86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984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BAED2-5369-4401-BB52-C234B616EEDB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0247-5D41-4B42-A46A-38D39ED86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857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BAED2-5369-4401-BB52-C234B616EEDB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0247-5D41-4B42-A46A-38D39ED86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129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BAED2-5369-4401-BB52-C234B616EEDB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0247-5D41-4B42-A46A-38D39ED86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49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BAED2-5369-4401-BB52-C234B616EEDB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0247-5D41-4B42-A46A-38D39ED86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056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BAED2-5369-4401-BB52-C234B616EEDB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0247-5D41-4B42-A46A-38D39ED86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130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BAED2-5369-4401-BB52-C234B616EEDB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0247-5D41-4B42-A46A-38D39ED86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777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BAED2-5369-4401-BB52-C234B616EEDB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0247-5D41-4B42-A46A-38D39ED86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622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BAED2-5369-4401-BB52-C234B616EEDB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0247-5D41-4B42-A46A-38D39ED86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794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BAED2-5369-4401-BB52-C234B616EEDB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3C10247-5D41-4B42-A46A-38D39ED86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40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  <p:sldLayoutId id="2147483758" r:id="rId12"/>
    <p:sldLayoutId id="2147483759" r:id="rId13"/>
    <p:sldLayoutId id="2147483760" r:id="rId14"/>
    <p:sldLayoutId id="2147483761" r:id="rId15"/>
    <p:sldLayoutId id="214748376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anes.gov.ro/" TargetMode="Externa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sgglegis.gov.ro/legislativ/docs/2017/10/3t4gmqv02zr5wcdn8xsp.pdf" TargetMode="Externa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818" y="3705860"/>
            <a:ext cx="11639006" cy="2656840"/>
          </a:xfrm>
          <a:gradFill>
            <a:gsLst>
              <a:gs pos="6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92500" lnSpcReduction="10000"/>
          </a:bodyPr>
          <a:lstStyle/>
          <a:p>
            <a:pPr algn="ctr">
              <a:lnSpc>
                <a:spcPct val="100000"/>
              </a:lnSpc>
            </a:pPr>
            <a:r>
              <a:rPr lang="ro-RO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PROIECT COFINANȚAT DIN FONDUL SOCIAL EUROPEAN PRIN </a:t>
            </a:r>
            <a:endParaRPr lang="en-US" sz="1800" dirty="0">
              <a:latin typeface="Trebuchet MS" panose="020B0603020202020204" pitchFamily="34" charset="0"/>
              <a:ea typeface="Times New Roman" panose="02020603050405020304" pitchFamily="18" charset="0"/>
              <a:cs typeface="Trebuchet MS" panose="020B0603020202020204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ro-RO" sz="18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PROGRAMUL OPERAȚIONAL CAPACITATE ADMINISTRATIVĂ 2014-2020</a:t>
            </a:r>
            <a:endParaRPr lang="ro-RO" sz="1800" dirty="0">
              <a:solidFill>
                <a:schemeClr val="tx1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rebuchet MS" panose="020B0603020202020204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ro-RO" sz="18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C</a:t>
            </a:r>
            <a:r>
              <a:rPr lang="en-US" sz="18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od SIPOCA </a:t>
            </a:r>
            <a:r>
              <a:rPr lang="ro-RO" sz="18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995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/ </a:t>
            </a:r>
            <a:r>
              <a:rPr lang="ro-RO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C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od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MySMIS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 151210</a:t>
            </a:r>
            <a:endParaRPr lang="ro-RO" sz="1800" dirty="0">
              <a:solidFill>
                <a:schemeClr val="tx1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rebuchet MS" panose="020B0603020202020204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ro-RO" sz="18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Beneficiar:</a:t>
            </a:r>
            <a:r>
              <a:rPr lang="ro-RO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 Asociația Simț Civic </a:t>
            </a:r>
          </a:p>
          <a:p>
            <a:pPr algn="ctr">
              <a:lnSpc>
                <a:spcPct val="100000"/>
              </a:lnSpc>
            </a:pPr>
            <a:r>
              <a:rPr lang="ro-RO" sz="1800" b="1" dirty="0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Partener: </a:t>
            </a:r>
            <a:r>
              <a:rPr lang="ro-RO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Asociația de Tineret Onix</a:t>
            </a:r>
          </a:p>
          <a:p>
            <a:pPr algn="ctr">
              <a:lnSpc>
                <a:spcPct val="100000"/>
              </a:lnSpc>
            </a:pPr>
            <a:r>
              <a:rPr lang="ro-RO" sz="18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Partener de Dezvoltare Locală: </a:t>
            </a:r>
            <a:r>
              <a:rPr lang="ro-RO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UAT Comuna Valea Râmnicului</a:t>
            </a:r>
          </a:p>
          <a:p>
            <a:pPr algn="ctr">
              <a:lnSpc>
                <a:spcPct val="100000"/>
              </a:lnSpc>
            </a:pPr>
            <a:r>
              <a:rPr lang="ro-RO" sz="1800" b="1" dirty="0">
                <a:solidFill>
                  <a:schemeClr val="tx1"/>
                </a:solidFill>
                <a:latin typeface="Trebuchet MS" panose="020B0603020202020204" pitchFamily="34" charset="0"/>
              </a:rPr>
              <a:t>Durata de implementare</a:t>
            </a:r>
            <a:r>
              <a:rPr lang="en-US" altLang="ro-RO" sz="1800" b="1" dirty="0">
                <a:solidFill>
                  <a:schemeClr val="tx1"/>
                </a:solidFill>
                <a:latin typeface="Trebuchet MS" panose="020B0603020202020204" pitchFamily="34" charset="0"/>
              </a:rPr>
              <a:t> -</a:t>
            </a:r>
            <a:r>
              <a:rPr lang="ro-RO" sz="1800" b="1" dirty="0">
                <a:solidFill>
                  <a:schemeClr val="tx1"/>
                </a:solidFill>
                <a:latin typeface="Trebuchet MS" panose="020B0603020202020204" pitchFamily="34" charset="0"/>
              </a:rPr>
              <a:t> 14 luni:</a:t>
            </a:r>
            <a:r>
              <a:rPr lang="ro-RO" sz="1800" dirty="0">
                <a:solidFill>
                  <a:schemeClr val="tx1"/>
                </a:solidFill>
                <a:latin typeface="Trebuchet MS" panose="020B0603020202020204" pitchFamily="34" charset="0"/>
              </a:rPr>
              <a:t> 11.07.2022 - 10.09.202</a:t>
            </a:r>
            <a:r>
              <a:rPr lang="ro-RO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3</a:t>
            </a:r>
          </a:p>
          <a:p>
            <a:pPr marL="285750" indent="-285750" algn="just">
              <a:lnSpc>
                <a:spcPct val="100000"/>
              </a:lnSpc>
            </a:pPr>
            <a:endParaRPr lang="ro-RO" sz="1800" dirty="0">
              <a:solidFill>
                <a:schemeClr val="tx1">
                  <a:lumMod val="95000"/>
                  <a:lumOff val="5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818" y="3429000"/>
            <a:ext cx="11639006" cy="3215640"/>
          </a:xfrm>
          <a:gradFill>
            <a:gsLst>
              <a:gs pos="6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85000" lnSpcReduction="10000"/>
          </a:bodyPr>
          <a:lstStyle/>
          <a:p>
            <a:pPr algn="ctr">
              <a:lnSpc>
                <a:spcPct val="100000"/>
              </a:lnSpc>
            </a:pPr>
            <a:endParaRPr lang="ro-RO" sz="1800" dirty="0">
              <a:solidFill>
                <a:srgbClr val="10101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endParaRPr lang="ro-RO" dirty="0">
              <a:solidFill>
                <a:srgbClr val="101010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15000"/>
              </a:lnSpc>
              <a:spcBef>
                <a:spcPts val="975"/>
              </a:spcBef>
              <a:spcAft>
                <a:spcPts val="1000"/>
              </a:spcAft>
            </a:pPr>
            <a:r>
              <a:rPr lang="en-US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Egalitatea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tratament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protecția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social</a:t>
            </a:r>
            <a:endParaRPr lang="ro-RO" sz="1800" b="1" dirty="0">
              <a:solidFill>
                <a:schemeClr val="tx1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15000"/>
              </a:lnSpc>
              <a:spcBef>
                <a:spcPts val="975"/>
              </a:spcBef>
              <a:spcAft>
                <a:spcPts val="1000"/>
              </a:spcAft>
            </a:pP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Femeile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bărbații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sunt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tratați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mod egal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cadrul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sistemelor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profesionale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securitate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socială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special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ceea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ce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privește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18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SzPts val="1000"/>
              <a:buFont typeface="Wingdings" panose="05000000000000000000" pitchFamily="2" charset="2"/>
              <a:buChar char="ü"/>
              <a:tabLst>
                <a:tab pos="742950" algn="l"/>
              </a:tabLst>
            </a:pP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domeniul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aplicare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condițiile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acces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sisteme</a:t>
            </a:r>
            <a:endParaRPr lang="ro-RO" sz="1800" dirty="0">
              <a:solidFill>
                <a:schemeClr val="tx1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SzPts val="1000"/>
              <a:buFont typeface="Wingdings" panose="05000000000000000000" pitchFamily="2" charset="2"/>
              <a:buChar char="ü"/>
              <a:tabLst>
                <a:tab pos="742950" algn="l"/>
              </a:tabLst>
            </a:pP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contribuțiile</a:t>
            </a:r>
            <a:endParaRPr lang="ro-RO" sz="1800" dirty="0">
              <a:solidFill>
                <a:schemeClr val="tx1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SzPts val="1000"/>
              <a:buFont typeface="Wingdings" panose="05000000000000000000" pitchFamily="2" charset="2"/>
              <a:buChar char="ü"/>
              <a:tabLst>
                <a:tab pos="742950" algn="l"/>
              </a:tabLst>
            </a:pP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calcularea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prestațiilor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inclusiv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majorărilor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condițiile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durată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menținere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drepturilor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sz="1800" dirty="0"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748524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818" y="3428999"/>
            <a:ext cx="11639006" cy="3271205"/>
          </a:xfrm>
          <a:gradFill>
            <a:gsLst>
              <a:gs pos="6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77500" lnSpcReduction="20000"/>
          </a:bodyPr>
          <a:lstStyle/>
          <a:p>
            <a:pPr algn="ctr">
              <a:lnSpc>
                <a:spcPct val="100000"/>
              </a:lnSpc>
            </a:pPr>
            <a:endParaRPr lang="ro-RO" sz="1800" dirty="0">
              <a:solidFill>
                <a:srgbClr val="10101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endParaRPr lang="ro-RO" dirty="0">
              <a:solidFill>
                <a:srgbClr val="101010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15000"/>
              </a:lnSpc>
              <a:spcBef>
                <a:spcPts val="975"/>
              </a:spcBef>
              <a:spcAft>
                <a:spcPts val="1000"/>
              </a:spcAft>
            </a:pPr>
            <a:r>
              <a:rPr lang="en-US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Egalitatea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tratament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protecția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social</a:t>
            </a:r>
            <a:endParaRPr lang="ro-RO" sz="1800" b="1" dirty="0">
              <a:solidFill>
                <a:schemeClr val="tx1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15000"/>
              </a:lnSpc>
              <a:spcBef>
                <a:spcPts val="975"/>
              </a:spcBef>
              <a:spcAft>
                <a:spcPts val="1000"/>
              </a:spcAft>
            </a:pP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Femeile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bărbații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sunt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tratați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mod egal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cadrul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sistemelor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profesionale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securitate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socială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special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ceea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ce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privește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18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SzPts val="1000"/>
              <a:buFont typeface="Wingdings" panose="05000000000000000000" pitchFamily="2" charset="2"/>
              <a:buChar char="ü"/>
              <a:tabLst>
                <a:tab pos="742950" algn="l"/>
              </a:tabLst>
            </a:pP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lucrătorilor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care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desfășoară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activități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independente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chiar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dacă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această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categorie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pot fi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prevăzute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tratamente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diferite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ceea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ce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privește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vârsta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pensionarecontribuțiile</a:t>
            </a:r>
            <a:endParaRPr lang="ro-RO" sz="1800" dirty="0">
              <a:solidFill>
                <a:schemeClr val="tx1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SzPts val="1000"/>
              <a:buFont typeface="Wingdings" panose="05000000000000000000" pitchFamily="2" charset="2"/>
              <a:buChar char="ü"/>
              <a:tabLst>
                <a:tab pos="742950" algn="l"/>
              </a:tabLst>
            </a:pP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lucrătorilor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căror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activitate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întreruptă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boală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un accident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șomaj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involuntar</a:t>
            </a:r>
            <a:endParaRPr lang="ro-RO" sz="1800" dirty="0">
              <a:solidFill>
                <a:schemeClr val="tx1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SzPts val="1000"/>
              <a:buFont typeface="Wingdings" panose="05000000000000000000" pitchFamily="2" charset="2"/>
              <a:buChar char="ü"/>
              <a:tabLst>
                <a:tab pos="742950" algn="l"/>
              </a:tabLst>
            </a:pP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persoanelor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aflate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căutarea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unui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loc de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muncă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lucrătorilor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pensionați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invalizi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persoanelor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aflate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întreținerea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acestora</a:t>
            </a:r>
            <a:endParaRPr lang="ro-RO" sz="1800" dirty="0">
              <a:solidFill>
                <a:schemeClr val="tx1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SzPts val="1000"/>
              <a:buFont typeface="Wingdings" panose="05000000000000000000" pitchFamily="2" charset="2"/>
              <a:buChar char="ü"/>
              <a:tabLst>
                <a:tab pos="742950" algn="l"/>
              </a:tabLst>
            </a:pPr>
            <a:endParaRPr lang="ro-RO" sz="1800" dirty="0"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SzPts val="1000"/>
              <a:buFont typeface="Wingdings" panose="05000000000000000000" pitchFamily="2" charset="2"/>
              <a:buChar char="ü"/>
              <a:tabLst>
                <a:tab pos="742950" algn="l"/>
              </a:tabLst>
            </a:pPr>
            <a:endParaRPr lang="en-US" sz="1800" dirty="0"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312960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818" y="3428999"/>
            <a:ext cx="11639006" cy="3271205"/>
          </a:xfrm>
          <a:gradFill>
            <a:gsLst>
              <a:gs pos="6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92500"/>
          </a:bodyPr>
          <a:lstStyle/>
          <a:p>
            <a:pPr algn="ctr">
              <a:lnSpc>
                <a:spcPct val="100000"/>
              </a:lnSpc>
            </a:pPr>
            <a:endParaRPr lang="ro-RO" sz="1800" dirty="0">
              <a:solidFill>
                <a:srgbClr val="10101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endParaRPr lang="ro-RO" dirty="0">
              <a:solidFill>
                <a:srgbClr val="101010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Bef>
                <a:spcPts val="975"/>
              </a:spcBef>
              <a:spcAft>
                <a:spcPts val="1000"/>
              </a:spcAft>
              <a:buClr>
                <a:schemeClr val="tx1"/>
              </a:buClr>
            </a:pPr>
            <a:r>
              <a:rPr lang="en-US" sz="1800" b="1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Concediul</a:t>
            </a:r>
            <a:r>
              <a:rPr lang="en-US" sz="1800" b="1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maternitate</a:t>
            </a:r>
            <a:r>
              <a:rPr lang="en-US" sz="1800" b="1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, de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paternitate</a:t>
            </a:r>
            <a:r>
              <a:rPr lang="en-US" sz="1800" b="1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800" b="1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adopție</a:t>
            </a:r>
            <a:endParaRPr lang="en-US" sz="1800" dirty="0"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Bef>
                <a:spcPts val="975"/>
              </a:spcBef>
              <a:spcAft>
                <a:spcPts val="1000"/>
              </a:spcAft>
              <a:buClr>
                <a:schemeClr val="tx1"/>
              </a:buClr>
            </a:pP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încheierea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concediului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maternitate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paternitate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adopție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lucrătorii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au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dreptul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o-RO" sz="1800" dirty="0">
              <a:solidFill>
                <a:schemeClr val="tx1"/>
              </a:solidFill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Bef>
                <a:spcPts val="975"/>
              </a:spcBef>
              <a:spcAft>
                <a:spcPts val="10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își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regăsească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locul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muncă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un loc de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muncă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echivalent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condiții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care nu le sunt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puțin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favorabile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o-RO" sz="1800" dirty="0">
              <a:solidFill>
                <a:schemeClr val="tx1"/>
              </a:solidFill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Bef>
                <a:spcPts val="975"/>
              </a:spcBef>
              <a:spcAft>
                <a:spcPts val="10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beneficieze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îmbunătățirile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condițiilor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muncă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la care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ar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fi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avut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dreptul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timpul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absenței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de la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locul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muncă</a:t>
            </a:r>
            <a:endParaRPr lang="ro-RO" sz="1800" dirty="0">
              <a:solidFill>
                <a:schemeClr val="tx1"/>
              </a:solidFill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SzPts val="1000"/>
              <a:buFont typeface="Wingdings" panose="05000000000000000000" pitchFamily="2" charset="2"/>
              <a:buChar char="ü"/>
              <a:tabLst>
                <a:tab pos="742950" algn="l"/>
              </a:tabLst>
            </a:pPr>
            <a:endParaRPr lang="ro-RO" sz="1800" dirty="0"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SzPts val="1000"/>
              <a:buFont typeface="Wingdings" panose="05000000000000000000" pitchFamily="2" charset="2"/>
              <a:buChar char="ü"/>
              <a:tabLst>
                <a:tab pos="742950" algn="l"/>
              </a:tabLst>
            </a:pPr>
            <a:endParaRPr lang="en-US" sz="1800" dirty="0"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046605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818" y="3428999"/>
            <a:ext cx="11639006" cy="3271205"/>
          </a:xfrm>
          <a:gradFill>
            <a:gsLst>
              <a:gs pos="6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endParaRPr lang="ro-RO" sz="1800" dirty="0">
              <a:solidFill>
                <a:srgbClr val="10101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endParaRPr lang="ro-RO" dirty="0">
              <a:solidFill>
                <a:srgbClr val="101010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Bef>
                <a:spcPts val="975"/>
              </a:spcBef>
              <a:spcAft>
                <a:spcPts val="1000"/>
              </a:spcAft>
            </a:pPr>
            <a:r>
              <a:rPr lang="en-US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Apărarea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drepturilor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persoane</a:t>
            </a:r>
            <a:r>
              <a:rPr lang="ro-RO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lor</a:t>
            </a:r>
            <a:endParaRPr lang="en-US" sz="18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România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legea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pune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dispoziția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cetățenilor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căi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atac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lucrătorii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care sunt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victime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ale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discriminării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procedurile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conciliere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procedurile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judiciare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există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măsurile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necesare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proteja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lucrătorii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reprezentanții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acestora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împotriva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oricărui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tratament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defavorabil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din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partea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angajatorului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ca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reacție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la o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plângere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formulată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nivelul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întreprinderii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la o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acțiune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justiție</a:t>
            </a:r>
            <a:endParaRPr lang="ro-RO" sz="1800" dirty="0">
              <a:solidFill>
                <a:schemeClr val="tx1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SzPts val="1000"/>
              <a:buFont typeface="Wingdings" panose="05000000000000000000" pitchFamily="2" charset="2"/>
              <a:buChar char="ü"/>
              <a:tabLst>
                <a:tab pos="742950" algn="l"/>
              </a:tabLst>
            </a:pPr>
            <a:endParaRPr lang="ro-RO" sz="1800" dirty="0"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SzPts val="1000"/>
              <a:buFont typeface="Wingdings" panose="05000000000000000000" pitchFamily="2" charset="2"/>
              <a:buChar char="ü"/>
              <a:tabLst>
                <a:tab pos="742950" algn="l"/>
              </a:tabLst>
            </a:pPr>
            <a:endParaRPr lang="en-US" sz="1800" dirty="0"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277218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818" y="3428999"/>
            <a:ext cx="11639006" cy="3271205"/>
          </a:xfrm>
          <a:gradFill>
            <a:gsLst>
              <a:gs pos="6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endParaRPr lang="ro-RO" sz="1800" dirty="0">
              <a:solidFill>
                <a:srgbClr val="10101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endParaRPr lang="ro-RO" dirty="0">
              <a:solidFill>
                <a:srgbClr val="101010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Bef>
                <a:spcPts val="975"/>
              </a:spcBef>
              <a:spcAft>
                <a:spcPts val="1000"/>
              </a:spcAft>
            </a:pP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Codul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Muncii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cât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cadrul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legislativ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din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România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garantează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egalitatea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șanse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tratament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bazat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pe gen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muncă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relațiile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muncă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fiind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instituie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sancțiuni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măsuri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reparatorii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despăgubiri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proporționale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cu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prejudiciul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suferit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800" dirty="0"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cazul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unei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acțiuni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intentate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justiție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sarcina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probei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împărțită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între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persoana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care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depune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plângerea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discriminare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partea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acuzată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discriminare</a:t>
            </a:r>
            <a:endParaRPr lang="ro-RO" sz="1800" dirty="0">
              <a:solidFill>
                <a:schemeClr val="tx1"/>
              </a:solidFill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SzPts val="1000"/>
              <a:buFont typeface="Wingdings" panose="05000000000000000000" pitchFamily="2" charset="2"/>
              <a:buChar char="ü"/>
              <a:tabLst>
                <a:tab pos="742950" algn="l"/>
              </a:tabLst>
            </a:pPr>
            <a:endParaRPr lang="ro-RO" sz="1800" dirty="0"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SzPts val="1000"/>
              <a:buFont typeface="Wingdings" panose="05000000000000000000" pitchFamily="2" charset="2"/>
              <a:buChar char="ü"/>
              <a:tabLst>
                <a:tab pos="742950" algn="l"/>
              </a:tabLst>
            </a:pPr>
            <a:endParaRPr lang="en-US" sz="1800" dirty="0"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801227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818" y="3428999"/>
            <a:ext cx="11639006" cy="3271205"/>
          </a:xfrm>
          <a:gradFill>
            <a:gsLst>
              <a:gs pos="6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85000" lnSpcReduction="10000"/>
          </a:bodyPr>
          <a:lstStyle/>
          <a:p>
            <a:pPr algn="ctr">
              <a:lnSpc>
                <a:spcPct val="100000"/>
              </a:lnSpc>
            </a:pPr>
            <a:endParaRPr lang="ro-RO" sz="1800" dirty="0">
              <a:solidFill>
                <a:srgbClr val="10101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endParaRPr lang="ro-RO" dirty="0">
              <a:solidFill>
                <a:srgbClr val="101010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900" b="1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Angajaţii</a:t>
            </a:r>
            <a:r>
              <a:rPr lang="en-US" sz="19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au </a:t>
            </a:r>
            <a:r>
              <a:rPr lang="en-US" sz="1900" b="1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dreptul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 algn="just">
              <a:lnSpc>
                <a:spcPct val="115000"/>
              </a:lnSpc>
              <a:spcAft>
                <a:spcPts val="1000"/>
              </a:spcAft>
              <a:buSzPts val="1000"/>
              <a:buFont typeface="Wingdings" panose="05000000000000000000" pitchFamily="2" charset="2"/>
              <a:buChar char="ü"/>
              <a:tabLst>
                <a:tab pos="514350" algn="l"/>
              </a:tabLst>
            </a:pP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să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formuleze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sesizări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reclamaţii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către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angajator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împotriva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lui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dacă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acesta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direct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implicat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sz="18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 algn="just">
              <a:lnSpc>
                <a:spcPct val="115000"/>
              </a:lnSpc>
              <a:spcAft>
                <a:spcPts val="1000"/>
              </a:spcAft>
              <a:buSzPts val="1000"/>
              <a:buFont typeface="Wingdings" panose="05000000000000000000" pitchFamily="2" charset="2"/>
              <a:buChar char="ü"/>
              <a:tabLst>
                <a:tab pos="514350" algn="l"/>
              </a:tabLst>
            </a:pP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să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solicite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sprijinul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organizaţiei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sindicale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al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reprezentanţilor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salariaţilor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din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unitate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rezolvarea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situaţiei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locul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muncă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o-RO" sz="1800" dirty="0">
              <a:solidFill>
                <a:schemeClr val="tx1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lnSpc>
                <a:spcPct val="115000"/>
              </a:lnSpc>
              <a:spcAft>
                <a:spcPts val="1000"/>
              </a:spcAft>
              <a:buSzPts val="1000"/>
              <a:buFont typeface="Wingdings" panose="05000000000000000000" pitchFamily="2" charset="2"/>
              <a:buChar char="ü"/>
              <a:tabLst>
                <a:tab pos="514350" algn="l"/>
              </a:tabLst>
            </a:pP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să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sesizeze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instituţia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competentă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cazul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care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această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sesizare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reclamaţie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nu a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fost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rezolvată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nivelul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angajatorului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prin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mediere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cât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să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introducă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cerere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către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instanţa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judecatorească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dar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nu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tarziu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un an de la data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săvârşirii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faptei</a:t>
            </a:r>
            <a:endParaRPr lang="ro-RO" sz="1800" dirty="0">
              <a:solidFill>
                <a:schemeClr val="tx1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SzPts val="1000"/>
              <a:buFont typeface="Wingdings" panose="05000000000000000000" pitchFamily="2" charset="2"/>
              <a:buChar char="ü"/>
              <a:tabLst>
                <a:tab pos="742950" algn="l"/>
              </a:tabLst>
            </a:pPr>
            <a:endParaRPr lang="ro-RO" sz="1800" dirty="0">
              <a:solidFill>
                <a:schemeClr val="tx1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SzPts val="1000"/>
              <a:buFont typeface="Wingdings" panose="05000000000000000000" pitchFamily="2" charset="2"/>
              <a:buChar char="ü"/>
              <a:tabLst>
                <a:tab pos="742950" algn="l"/>
              </a:tabLst>
            </a:pPr>
            <a:endParaRPr lang="en-US" sz="1800" dirty="0"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405977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818" y="3428999"/>
            <a:ext cx="11639006" cy="3271205"/>
          </a:xfrm>
          <a:gradFill>
            <a:gsLst>
              <a:gs pos="6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85000" lnSpcReduction="10000"/>
          </a:bodyPr>
          <a:lstStyle/>
          <a:p>
            <a:pPr algn="ctr">
              <a:lnSpc>
                <a:spcPct val="100000"/>
              </a:lnSpc>
            </a:pPr>
            <a:endParaRPr lang="ro-RO" sz="1800" dirty="0">
              <a:solidFill>
                <a:srgbClr val="10101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endParaRPr lang="ro-RO" dirty="0">
              <a:solidFill>
                <a:srgbClr val="101010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 b="1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Angajaţii</a:t>
            </a:r>
            <a:r>
              <a:rPr lang="en-US" sz="1800" b="1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au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dreptul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 algn="just">
              <a:lnSpc>
                <a:spcPct val="115000"/>
              </a:lnSpc>
              <a:spcAft>
                <a:spcPts val="1000"/>
              </a:spcAft>
              <a:buClr>
                <a:schemeClr val="tx1"/>
              </a:buClr>
              <a:buSzPts val="1000"/>
              <a:buFont typeface="Wingdings" panose="05000000000000000000" pitchFamily="2" charset="2"/>
              <a:buChar char="Ø"/>
              <a:tabLst>
                <a:tab pos="514350" algn="l"/>
              </a:tabLst>
            </a:pP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formuleze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sesizări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reclamaţii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către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angajator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împotriva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lui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dacă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acesta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direct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implicat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sz="1800" dirty="0"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 algn="just">
              <a:lnSpc>
                <a:spcPct val="115000"/>
              </a:lnSpc>
              <a:spcAft>
                <a:spcPts val="1000"/>
              </a:spcAft>
              <a:buClr>
                <a:schemeClr val="tx1"/>
              </a:buClr>
              <a:buSzPts val="1000"/>
              <a:buFont typeface="Wingdings" panose="05000000000000000000" pitchFamily="2" charset="2"/>
              <a:buChar char="Ø"/>
              <a:tabLst>
                <a:tab pos="514350" algn="l"/>
              </a:tabLst>
            </a:pP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solicite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sprijinul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organizaţiei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sindicale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al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reprezentanţilor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salariaţilor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din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unitate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rezolvarea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situaţiei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locul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muncă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o-RO" sz="1800" dirty="0">
              <a:solidFill>
                <a:schemeClr val="tx1"/>
              </a:solidFill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lnSpc>
                <a:spcPct val="115000"/>
              </a:lnSpc>
              <a:spcAft>
                <a:spcPts val="1000"/>
              </a:spcAft>
              <a:buClr>
                <a:schemeClr val="tx1"/>
              </a:buClr>
              <a:buSzPts val="1000"/>
              <a:buFont typeface="Wingdings" panose="05000000000000000000" pitchFamily="2" charset="2"/>
              <a:buChar char="Ø"/>
              <a:tabLst>
                <a:tab pos="514350" algn="l"/>
              </a:tabLst>
            </a:pP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sesizeze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instituţia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competentă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cazul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care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această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sesizare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reclamaţie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nu a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fost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rezolvată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nivelul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angajatorului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prin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mediere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cât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introducă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cerere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către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instanţa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judecatorească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dar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nu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tarziu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de un an de la data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săvârşirii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faptei</a:t>
            </a:r>
            <a:endParaRPr lang="ro-RO" sz="1800" dirty="0">
              <a:solidFill>
                <a:schemeClr val="tx1"/>
              </a:solidFill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SzPts val="1000"/>
              <a:buFont typeface="Wingdings" panose="05000000000000000000" pitchFamily="2" charset="2"/>
              <a:buChar char="ü"/>
              <a:tabLst>
                <a:tab pos="742950" algn="l"/>
              </a:tabLst>
            </a:pPr>
            <a:endParaRPr lang="ro-RO" sz="1800" dirty="0">
              <a:solidFill>
                <a:schemeClr val="tx1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SzPts val="1000"/>
              <a:buFont typeface="Wingdings" panose="05000000000000000000" pitchFamily="2" charset="2"/>
              <a:buChar char="ü"/>
              <a:tabLst>
                <a:tab pos="742950" algn="l"/>
              </a:tabLst>
            </a:pPr>
            <a:endParaRPr lang="en-US" sz="1800" dirty="0"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626117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818" y="3428999"/>
            <a:ext cx="11639006" cy="3271205"/>
          </a:xfrm>
          <a:gradFill>
            <a:gsLst>
              <a:gs pos="6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62500" lnSpcReduction="20000"/>
          </a:bodyPr>
          <a:lstStyle/>
          <a:p>
            <a:pPr algn="ctr">
              <a:lnSpc>
                <a:spcPct val="100000"/>
              </a:lnSpc>
            </a:pPr>
            <a:endParaRPr lang="ro-RO" sz="1800" dirty="0">
              <a:solidFill>
                <a:srgbClr val="10101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endParaRPr lang="ro-RO" dirty="0">
              <a:solidFill>
                <a:srgbClr val="101010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15000"/>
              </a:lnSpc>
              <a:spcAft>
                <a:spcPts val="600"/>
              </a:spcAft>
            </a:pPr>
            <a:r>
              <a:rPr lang="en-US" sz="2600" b="1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Agenția</a:t>
            </a:r>
            <a:r>
              <a:rPr lang="en-US" sz="2600" b="1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Națională</a:t>
            </a:r>
            <a:r>
              <a:rPr lang="en-US" sz="2600" b="1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2600" b="1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Egalitatea</a:t>
            </a:r>
            <a:r>
              <a:rPr lang="en-US" sz="2600" b="1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600" b="1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Șanse</a:t>
            </a:r>
            <a:r>
              <a:rPr lang="en-US" sz="2600" b="1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între</a:t>
            </a:r>
            <a:r>
              <a:rPr lang="en-US" sz="2600" b="1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Femei</a:t>
            </a:r>
            <a:r>
              <a:rPr lang="en-US" sz="2600" b="1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600" b="1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Bărbați</a:t>
            </a:r>
            <a:endParaRPr lang="en-US" sz="2600" b="1" dirty="0"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15000"/>
              </a:lnSpc>
              <a:spcAft>
                <a:spcPts val="1000"/>
              </a:spcAft>
            </a:pP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Agenția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Națională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Egalitatea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Șanse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între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Femei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Bărbați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(ANES)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instituție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publică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aflată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subordinea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Ministerului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Muncii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Justiției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Sociale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, care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promovează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principiul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egalității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șanse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între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femei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bărbați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. ANES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își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propune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combaterea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tuturor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formelor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discriminare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bazate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pe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criteriul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de sex precum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eliminarea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violenței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familiei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800" dirty="0"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15000"/>
              </a:lnSpc>
              <a:spcAft>
                <a:spcPts val="1000"/>
              </a:spcAft>
            </a:pP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Adresă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ANES: 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Intrarea</a:t>
            </a:r>
            <a:r>
              <a:rPr lang="en-US" sz="1800" b="1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Camil</a:t>
            </a:r>
            <a:r>
              <a:rPr lang="en-US" sz="1800" b="1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Petrescu, nr. 5, Sector 1,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București</a:t>
            </a:r>
            <a:r>
              <a:rPr lang="en-US" sz="1800" b="1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România</a:t>
            </a:r>
            <a:endParaRPr lang="en-US" sz="1800" dirty="0"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15000"/>
              </a:lnSpc>
              <a:spcAft>
                <a:spcPts val="1000"/>
              </a:spcAft>
            </a:pP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Telefon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: </a:t>
            </a:r>
            <a:r>
              <a:rPr lang="en-US" sz="1800" b="1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+40213130059</a:t>
            </a:r>
            <a:endParaRPr lang="en-US" sz="1800" dirty="0"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15000"/>
              </a:lnSpc>
              <a:spcAft>
                <a:spcPts val="1000"/>
              </a:spcAft>
            </a:pP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Email: </a:t>
            </a:r>
            <a:r>
              <a:rPr lang="en-US" sz="1800" b="1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secretariat@anes.gov.ro</a:t>
            </a:r>
            <a:endParaRPr lang="en-US" sz="1800" dirty="0"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Website: </a:t>
            </a:r>
            <a:r>
              <a:rPr lang="en-US" sz="1800" b="1" u="sng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anes.gov.r</a:t>
            </a:r>
            <a:r>
              <a:rPr lang="en-US" sz="1800" b="1" u="sng" dirty="0">
                <a:solidFill>
                  <a:srgbClr val="99CA3C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</a:t>
            </a:r>
            <a:endParaRPr lang="ro-RO" sz="1800" dirty="0">
              <a:solidFill>
                <a:schemeClr val="tx1"/>
              </a:solidFill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SzPts val="1000"/>
              <a:buFont typeface="Wingdings" panose="05000000000000000000" pitchFamily="2" charset="2"/>
              <a:buChar char="ü"/>
              <a:tabLst>
                <a:tab pos="742950" algn="l"/>
              </a:tabLst>
            </a:pPr>
            <a:endParaRPr lang="ro-RO" sz="1800" dirty="0">
              <a:solidFill>
                <a:schemeClr val="tx1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SzPts val="1000"/>
              <a:buFont typeface="Wingdings" panose="05000000000000000000" pitchFamily="2" charset="2"/>
              <a:buChar char="ü"/>
              <a:tabLst>
                <a:tab pos="742950" algn="l"/>
              </a:tabLst>
            </a:pPr>
            <a:endParaRPr lang="en-US" sz="1800" dirty="0"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460237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818" y="3428999"/>
            <a:ext cx="11639006" cy="3271205"/>
          </a:xfrm>
          <a:gradFill>
            <a:gsLst>
              <a:gs pos="6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85000" lnSpcReduction="20000"/>
          </a:bodyPr>
          <a:lstStyle/>
          <a:p>
            <a:pPr algn="ctr">
              <a:lnSpc>
                <a:spcPct val="100000"/>
              </a:lnSpc>
            </a:pPr>
            <a:endParaRPr lang="ro-RO" sz="1800" dirty="0">
              <a:solidFill>
                <a:srgbClr val="10101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endParaRPr lang="ro-RO" dirty="0">
              <a:solidFill>
                <a:srgbClr val="101010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fontAlgn="base">
              <a:lnSpc>
                <a:spcPts val="1800"/>
              </a:lnSpc>
            </a:pPr>
            <a:r>
              <a:rPr lang="en-US" sz="1800" b="1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Egalitatea</a:t>
            </a:r>
            <a:r>
              <a:rPr lang="en-US" sz="1800" b="1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de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șanse</a:t>
            </a:r>
            <a:r>
              <a:rPr lang="en-US" sz="1800" b="1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și</a:t>
            </a:r>
            <a:r>
              <a:rPr lang="en-US" sz="1800" b="1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de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tratament</a:t>
            </a:r>
            <a:r>
              <a:rPr lang="en-US" sz="1800" b="1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în</a:t>
            </a:r>
            <a:r>
              <a:rPr lang="en-US" sz="1800" b="1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muncă</a:t>
            </a:r>
            <a:r>
              <a:rPr lang="en-US" sz="1800" b="1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pe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teritoriul</a:t>
            </a:r>
            <a:r>
              <a:rPr lang="en-US" sz="1800" b="1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Uniunii</a:t>
            </a:r>
            <a:r>
              <a:rPr lang="en-US" sz="1800" b="1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Europene</a:t>
            </a:r>
            <a:endParaRPr lang="en-US" sz="1800" b="1" dirty="0">
              <a:solidFill>
                <a:schemeClr val="tx1"/>
              </a:solidFill>
              <a:effectLst/>
              <a:latin typeface="+mj-lt"/>
              <a:ea typeface="Times New Roman" panose="02020603050405020304" pitchFamily="18" charset="0"/>
            </a:endParaRPr>
          </a:p>
          <a:p>
            <a:pPr algn="l" fontAlgn="base">
              <a:lnSpc>
                <a:spcPts val="1800"/>
              </a:lnSpc>
            </a:pP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 </a:t>
            </a:r>
          </a:p>
          <a:p>
            <a:pPr algn="l">
              <a:lnSpc>
                <a:spcPts val="1560"/>
              </a:lnSpc>
              <a:spcBef>
                <a:spcPts val="600"/>
              </a:spcBef>
              <a:spcAft>
                <a:spcPts val="1000"/>
              </a:spcAft>
            </a:pP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PARLAMENTUL EUROPEAN ȘI CONSILIUL UNIUNII EUROPENE,</a:t>
            </a:r>
            <a:endParaRPr lang="en-US" sz="1800" dirty="0"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ts val="1560"/>
              </a:lnSpc>
              <a:spcBef>
                <a:spcPts val="600"/>
              </a:spcBef>
              <a:spcAft>
                <a:spcPts val="1000"/>
              </a:spcAft>
            </a:pP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având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vedere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Tratatul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privind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funcționarea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Uniunii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Europene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având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vedere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propunerea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Comisiei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Europene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după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transmiterea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proiectului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de act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legislativ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către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parlamentele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naționale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având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vedere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avizul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Comitetului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Economic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Social European,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după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consultarea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Comitetului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Regiunilor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hotărând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conformitate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cu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procedura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legislativă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ordinară</a:t>
            </a:r>
            <a:r>
              <a:rPr lang="en-US" sz="1800" b="1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fost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elaborată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ratifică</a:t>
            </a:r>
            <a:r>
              <a:rPr lang="en-US" sz="1800" b="1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800" dirty="0"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ts val="1560"/>
              </a:lnSpc>
              <a:spcBef>
                <a:spcPts val="600"/>
              </a:spcBef>
              <a:spcAft>
                <a:spcPts val="100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HOTARASC PRIN DIRECTIVA 2014/54/UE </a:t>
            </a:r>
            <a:endParaRPr lang="en-US" sz="1800" dirty="0"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/>
            <a:r>
              <a:rPr lang="en-US" sz="1800" b="1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măsurile</a:t>
            </a:r>
            <a:r>
              <a:rPr lang="en-US" sz="1800" b="1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facilitare</a:t>
            </a:r>
            <a:r>
              <a:rPr lang="en-US" sz="1800" b="1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exercitării</a:t>
            </a:r>
            <a:r>
              <a:rPr lang="en-US" sz="1800" b="1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drepturilor</a:t>
            </a:r>
            <a:r>
              <a:rPr lang="en-US" sz="1800" b="1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conferite</a:t>
            </a:r>
            <a:r>
              <a:rPr lang="en-US" sz="1800" b="1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lucrătorilor</a:t>
            </a:r>
            <a:r>
              <a:rPr lang="en-US" sz="1800" b="1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800" b="1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contextul</a:t>
            </a:r>
            <a:r>
              <a:rPr lang="en-US" sz="1800" b="1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liberei</a:t>
            </a:r>
            <a:r>
              <a:rPr lang="en-US" sz="1800" b="1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circulații</a:t>
            </a:r>
            <a:r>
              <a:rPr lang="en-US" sz="1800" b="1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lucrătorilor</a:t>
            </a:r>
            <a:endParaRPr lang="ro-RO" sz="1800" dirty="0">
              <a:solidFill>
                <a:schemeClr val="tx1"/>
              </a:solidFill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SzPts val="1000"/>
              <a:buFont typeface="Wingdings" panose="05000000000000000000" pitchFamily="2" charset="2"/>
              <a:buChar char="ü"/>
              <a:tabLst>
                <a:tab pos="742950" algn="l"/>
              </a:tabLst>
            </a:pPr>
            <a:endParaRPr lang="en-US" sz="1800" dirty="0"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490855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818" y="3428999"/>
            <a:ext cx="11639006" cy="3271205"/>
          </a:xfrm>
          <a:gradFill>
            <a:gsLst>
              <a:gs pos="6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endParaRPr lang="ro-RO" sz="1800" dirty="0">
              <a:solidFill>
                <a:srgbClr val="10101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endParaRPr lang="ro-RO" dirty="0">
              <a:solidFill>
                <a:srgbClr val="101010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base">
              <a:lnSpc>
                <a:spcPts val="1800"/>
              </a:lnSpc>
            </a:pPr>
            <a:endParaRPr lang="ro-RO" sz="1800" dirty="0"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fontAlgn="base">
              <a:lnSpc>
                <a:spcPts val="1800"/>
              </a:lnSpc>
            </a:pPr>
            <a:endParaRPr lang="ro-RO" dirty="0">
              <a:solidFill>
                <a:schemeClr val="tx1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fontAlgn="base">
              <a:lnSpc>
                <a:spcPts val="1800"/>
              </a:lnSpc>
            </a:pPr>
            <a:r>
              <a:rPr lang="en-US" sz="2000" b="1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Prezenta</a:t>
            </a:r>
            <a:r>
              <a:rPr lang="en-US" sz="2000" b="1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directivă</a:t>
            </a:r>
            <a:r>
              <a:rPr lang="en-US" sz="2000" b="1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stabilește</a:t>
            </a:r>
            <a:r>
              <a:rPr lang="en-US" sz="2000" b="1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cerințe</a:t>
            </a:r>
            <a:r>
              <a:rPr lang="en-US" sz="2000" b="1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minime</a:t>
            </a:r>
            <a:r>
              <a:rPr lang="en-US" sz="2000" b="1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ceea</a:t>
            </a:r>
            <a:r>
              <a:rPr lang="en-US" sz="2000" b="1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ce</a:t>
            </a:r>
            <a:r>
              <a:rPr lang="en-US" sz="2000" b="1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oferă</a:t>
            </a:r>
            <a:r>
              <a:rPr lang="en-US" sz="2000" b="1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statelor</a:t>
            </a:r>
            <a:r>
              <a:rPr lang="en-US" sz="2000" b="1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membre</a:t>
            </a:r>
            <a:r>
              <a:rPr lang="en-US" sz="2000" b="1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posibilitatea</a:t>
            </a:r>
            <a:r>
              <a:rPr lang="en-US" sz="2000" b="1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adoptării</a:t>
            </a:r>
            <a:r>
              <a:rPr lang="en-US" sz="2000" b="1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sz="2000" b="1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menținerii</a:t>
            </a:r>
            <a:r>
              <a:rPr lang="en-US" sz="2000" b="1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unor</a:t>
            </a:r>
            <a:r>
              <a:rPr lang="en-US" sz="2000" b="1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dispoziții</a:t>
            </a:r>
            <a:r>
              <a:rPr lang="en-US" sz="2000" b="1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mai</a:t>
            </a:r>
            <a:r>
              <a:rPr lang="en-US" sz="2000" b="1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favorabile</a:t>
            </a:r>
            <a:endParaRPr lang="ro-RO" sz="2000" b="1" dirty="0">
              <a:solidFill>
                <a:schemeClr val="tx1"/>
              </a:solidFill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SzPts val="1000"/>
              <a:buFont typeface="Wingdings" panose="05000000000000000000" pitchFamily="2" charset="2"/>
              <a:buChar char="ü"/>
              <a:tabLst>
                <a:tab pos="742950" algn="l"/>
              </a:tabLst>
            </a:pPr>
            <a:endParaRPr lang="en-US" sz="1800" dirty="0"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08671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818" y="3429000"/>
            <a:ext cx="11639006" cy="3215640"/>
          </a:xfrm>
          <a:gradFill>
            <a:gsLst>
              <a:gs pos="6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40000" lnSpcReduction="20000"/>
          </a:bodyPr>
          <a:lstStyle/>
          <a:p>
            <a:pPr algn="ctr">
              <a:lnSpc>
                <a:spcPct val="100000"/>
              </a:lnSpc>
            </a:pPr>
            <a:r>
              <a:rPr lang="ro-RO" sz="45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Bine ați venit la </a:t>
            </a:r>
            <a:r>
              <a:rPr lang="en-US" sz="4500" b="1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Dezbaterea</a:t>
            </a:r>
            <a:r>
              <a:rPr lang="en-US" sz="45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 n</a:t>
            </a:r>
            <a:r>
              <a:rPr lang="ro-RO" sz="45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r</a:t>
            </a:r>
            <a:r>
              <a:rPr lang="en-US" sz="45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.</a:t>
            </a:r>
            <a:r>
              <a:rPr lang="ro-RO" sz="45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4</a:t>
            </a:r>
          </a:p>
          <a:p>
            <a:pPr algn="ctr">
              <a:lnSpc>
                <a:spcPct val="100000"/>
              </a:lnSpc>
            </a:pPr>
            <a:r>
              <a:rPr lang="ro-RO" sz="45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</a:t>
            </a:r>
            <a:r>
              <a:rPr lang="en-GB" sz="45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4500" b="1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tem</a:t>
            </a:r>
            <a:r>
              <a:rPr lang="ro-RO" sz="45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atica</a:t>
            </a:r>
            <a:r>
              <a:rPr lang="ro-RO" sz="4500" b="1" dirty="0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GB" sz="4500" b="1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nediscriminare</a:t>
            </a:r>
            <a:r>
              <a:rPr lang="ro-RO" sz="45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și egalitate de șanse</a:t>
            </a:r>
          </a:p>
          <a:p>
            <a:pPr algn="ctr">
              <a:lnSpc>
                <a:spcPct val="100000"/>
              </a:lnSpc>
            </a:pPr>
            <a:endParaRPr lang="ro-RO" sz="3700" dirty="0">
              <a:solidFill>
                <a:schemeClr val="tx1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rebuchet MS" panose="020B0603020202020204" pitchFamily="34" charset="0"/>
            </a:endParaRPr>
          </a:p>
          <a:p>
            <a:pPr algn="ctr"/>
            <a:r>
              <a:rPr lang="ro-RO" sz="5000" b="1" dirty="0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</a:rPr>
              <a:t>”</a:t>
            </a:r>
            <a:r>
              <a:rPr lang="ro-RO" sz="50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FEMEI ȘI BĂRBAȚI. SUNTEM EGALI LA MUNCĂ?”</a:t>
            </a:r>
            <a:r>
              <a:rPr lang="ro-RO" sz="5000" dirty="0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</a:rPr>
              <a:t> </a:t>
            </a:r>
          </a:p>
          <a:p>
            <a:pPr algn="ctr"/>
            <a:endParaRPr lang="ro-RO" sz="3700" b="1" dirty="0">
              <a:solidFill>
                <a:schemeClr val="tx1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</a:endParaRPr>
          </a:p>
          <a:p>
            <a:pPr algn="ctr"/>
            <a:r>
              <a:rPr lang="ro-RO" sz="37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Râmnicu Sărat, jud. Buzău</a:t>
            </a:r>
          </a:p>
          <a:p>
            <a:pPr algn="ctr"/>
            <a:r>
              <a:rPr lang="ro-RO" sz="3700" b="1" dirty="0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</a:rPr>
              <a:t>18.03.2023-19.03.2023</a:t>
            </a:r>
          </a:p>
          <a:p>
            <a:pPr algn="ctr"/>
            <a:r>
              <a:rPr lang="ro-RO" sz="37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Ziua 1</a:t>
            </a:r>
            <a:endParaRPr lang="en-US" sz="3700" b="1" dirty="0">
              <a:solidFill>
                <a:schemeClr val="tx1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r>
              <a:rPr lang="ro-RO" sz="3700" dirty="0">
                <a:solidFill>
                  <a:schemeClr val="tx1"/>
                </a:solidFill>
                <a:latin typeface="Trebuchet MS" panose="020B0603020202020204" pitchFamily="34" charset="0"/>
              </a:rPr>
              <a:t>Dezbaterea se desfășoară cu respectarea Legii 52/2003 privind transparența decizională în administrațiile publice locale și centrale</a:t>
            </a:r>
          </a:p>
          <a:p>
            <a:pPr marL="285750" indent="-285750" algn="just">
              <a:lnSpc>
                <a:spcPct val="100000"/>
              </a:lnSpc>
            </a:pPr>
            <a:endParaRPr lang="ro-RO" sz="1800" dirty="0">
              <a:solidFill>
                <a:schemeClr val="tx1">
                  <a:lumMod val="95000"/>
                  <a:lumOff val="5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151013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818" y="3428999"/>
            <a:ext cx="11639006" cy="3271205"/>
          </a:xfrm>
          <a:gradFill>
            <a:gsLst>
              <a:gs pos="6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endParaRPr lang="ro-RO" sz="1800" dirty="0">
              <a:solidFill>
                <a:srgbClr val="10101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endParaRPr lang="ro-RO" dirty="0">
              <a:solidFill>
                <a:srgbClr val="101010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base">
              <a:lnSpc>
                <a:spcPts val="1800"/>
              </a:lnSpc>
            </a:pPr>
            <a:endParaRPr lang="ro-RO" sz="1800" dirty="0"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fontAlgn="base">
              <a:lnSpc>
                <a:spcPts val="1800"/>
              </a:lnSpc>
            </a:pPr>
            <a:endParaRPr lang="ro-RO" dirty="0">
              <a:solidFill>
                <a:schemeClr val="tx1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 fontAlgn="base">
              <a:lnSpc>
                <a:spcPts val="1800"/>
              </a:lnSpc>
              <a:buFont typeface="Wingdings" panose="05000000000000000000" pitchFamily="2" charset="2"/>
              <a:buChar char="q"/>
            </a:pP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Toți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cetățenii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din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uniune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au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dreptul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la 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egalitate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tratament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ceea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ce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privește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recrutarea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condițiile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muncă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promovarea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remunerarea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accesul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la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formare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profesională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pensiile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ocupaționale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și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concedierea</a:t>
            </a:r>
            <a:endParaRPr lang="ro-RO" sz="18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 fontAlgn="base">
              <a:lnSpc>
                <a:spcPts val="1800"/>
              </a:lnSpc>
              <a:buFont typeface="Wingdings" panose="05000000000000000000" pitchFamily="2" charset="2"/>
              <a:buChar char="q"/>
            </a:pP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 tot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teritoriul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UE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este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interzisă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discriminarea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la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locul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muncă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pe motive de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vârstă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sex, handicap,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origine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etnică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rasială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religie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convingeri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ori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orientare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sexuală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este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interzisă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întreaga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UE,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atât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sectorul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public,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cât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și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cel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privat</a:t>
            </a:r>
            <a:endParaRPr lang="ro-RO" sz="1800" dirty="0">
              <a:solidFill>
                <a:schemeClr val="tx1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SzPts val="1000"/>
              <a:buFont typeface="Wingdings" panose="05000000000000000000" pitchFamily="2" charset="2"/>
              <a:buChar char="ü"/>
              <a:tabLst>
                <a:tab pos="742950" algn="l"/>
              </a:tabLst>
            </a:pPr>
            <a:endParaRPr lang="en-US" sz="1800" dirty="0"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743119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818" y="3428999"/>
            <a:ext cx="11639006" cy="3271205"/>
          </a:xfrm>
          <a:gradFill>
            <a:gsLst>
              <a:gs pos="6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endParaRPr lang="ro-RO" sz="1800" dirty="0">
              <a:solidFill>
                <a:srgbClr val="10101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endParaRPr lang="ro-RO" dirty="0">
              <a:solidFill>
                <a:srgbClr val="101010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base">
              <a:lnSpc>
                <a:spcPts val="1800"/>
              </a:lnSpc>
            </a:pPr>
            <a:endParaRPr lang="ro-RO" sz="1800" dirty="0"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fontAlgn="base">
              <a:lnSpc>
                <a:spcPts val="1800"/>
              </a:lnSpc>
            </a:pPr>
            <a:endParaRPr lang="ro-RO" dirty="0">
              <a:solidFill>
                <a:schemeClr val="tx1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>
              <a:lnSpc>
                <a:spcPts val="1800"/>
              </a:lnSpc>
            </a:pPr>
            <a:r>
              <a:rPr lang="ro-RO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xistă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situații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care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diferența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tratament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pe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baza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unuia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dintre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aceste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motive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interzise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poate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justificată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condiții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stricte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o-RO" sz="1800" dirty="0">
              <a:solidFill>
                <a:schemeClr val="tx1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>
              <a:lnSpc>
                <a:spcPts val="1800"/>
              </a:lnSpc>
            </a:pP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Astfel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poate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justifica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discriminarea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pe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criterii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vârstă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promova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încadrarea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muncă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lucrătorilor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tineri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dacă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există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normă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națională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care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îi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obligă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pe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lucrătorii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vârstă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să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pensioneze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când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ajung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la o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anumită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vârstă</a:t>
            </a:r>
            <a:endParaRPr lang="en-US" sz="1800" dirty="0"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058871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818" y="3428999"/>
            <a:ext cx="11639006" cy="3271205"/>
          </a:xfrm>
          <a:gradFill>
            <a:gsLst>
              <a:gs pos="6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lnSpcReduction="10000"/>
          </a:bodyPr>
          <a:lstStyle/>
          <a:p>
            <a:pPr lvl="0" algn="l" fontAlgn="base">
              <a:lnSpc>
                <a:spcPts val="2250"/>
              </a:lnSpc>
              <a:spcBef>
                <a:spcPts val="1650"/>
              </a:spcBef>
              <a:spcAft>
                <a:spcPts val="1050"/>
              </a:spcAft>
              <a:buSzPts val="1000"/>
              <a:tabLst>
                <a:tab pos="457200" algn="l"/>
              </a:tabLst>
            </a:pP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Ce </a:t>
            </a:r>
            <a:r>
              <a:rPr lang="en-US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înseamnă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„</a:t>
            </a:r>
            <a:r>
              <a:rPr lang="en-US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egalitate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tratament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"?</a:t>
            </a:r>
            <a:endParaRPr lang="en-US" sz="18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/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Orice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cetățean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membrii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familiei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acestuia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trebuie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să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beneficieze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acelaşi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tratament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ca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cetăţenii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ţării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respective.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Egalitatea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tratament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vizează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o-RO" sz="1800" dirty="0">
              <a:solidFill>
                <a:schemeClr val="tx1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l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dreptul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a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căuta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un loc de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muncă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a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primi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sprijin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din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partea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oficiilor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ocupare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forţei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muncă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din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ţara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respective</a:t>
            </a:r>
            <a:endParaRPr lang="ro-RO" sz="1800" dirty="0">
              <a:solidFill>
                <a:schemeClr val="tx1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l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condiţiile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lucru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remunerare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concediere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etc.)</a:t>
            </a:r>
            <a:endParaRPr lang="ro-RO" sz="1800" dirty="0">
              <a:solidFill>
                <a:schemeClr val="tx1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l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prestaţiile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avantajele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fiscal</a:t>
            </a:r>
            <a:endParaRPr lang="ro-RO" dirty="0">
              <a:solidFill>
                <a:schemeClr val="tx1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l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oportunităţile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formare</a:t>
            </a:r>
            <a:endParaRPr lang="ro-RO" sz="1800" dirty="0">
              <a:solidFill>
                <a:schemeClr val="tx1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l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aderarea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sindicate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exercitarea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drepturilor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conexe</a:t>
            </a:r>
            <a:endParaRPr lang="en-US" sz="18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020559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818" y="3428999"/>
            <a:ext cx="11639006" cy="3271205"/>
          </a:xfrm>
          <a:gradFill>
            <a:gsLst>
              <a:gs pos="6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marL="285750" lvl="0" indent="-285750" algn="l" fontAlgn="base">
              <a:lnSpc>
                <a:spcPts val="2250"/>
              </a:lnSpc>
              <a:spcBef>
                <a:spcPts val="1650"/>
              </a:spcBef>
              <a:spcAft>
                <a:spcPts val="1050"/>
              </a:spcAft>
              <a:buClr>
                <a:schemeClr val="tx1"/>
              </a:buClr>
              <a:buSzPts val="1000"/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Orice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cetățean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familia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acestuia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care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locuiește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legal pe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teritoriul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oricărei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țări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membră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UE, are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dreptul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ca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cetăţenii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ţării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respective, la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aceeaşi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asistenţă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bază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denumită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legislaţia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UE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asistenţă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socială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o-RO" sz="1800" dirty="0">
              <a:solidFill>
                <a:schemeClr val="tx1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l" fontAlgn="base">
              <a:lnSpc>
                <a:spcPts val="2250"/>
              </a:lnSpc>
              <a:spcBef>
                <a:spcPts val="1650"/>
              </a:spcBef>
              <a:spcAft>
                <a:spcPts val="1050"/>
              </a:spcAft>
              <a:buClr>
                <a:schemeClr val="tx1"/>
              </a:buClr>
              <a:buSzPts val="1000"/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funcţie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ţară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asistenţa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putea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include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ajutorul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venit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alte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prestaţii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independente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contribuţiile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plătite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anterior la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fondul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securitate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socială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al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ţării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cauză</a:t>
            </a:r>
            <a:r>
              <a:rPr lang="ro-RO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lvl="0" indent="-285750" algn="l" fontAlgn="base">
              <a:lnSpc>
                <a:spcPts val="2250"/>
              </a:lnSpc>
              <a:spcBef>
                <a:spcPts val="1650"/>
              </a:spcBef>
              <a:spcAft>
                <a:spcPts val="1050"/>
              </a:spcAft>
              <a:buClr>
                <a:schemeClr val="tx1"/>
              </a:buClr>
              <a:buSzPts val="1000"/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ro-RO" dirty="0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oua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ţară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putea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lua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decizia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a nu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acorda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ajutor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venit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alte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prestaţii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pe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durata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primelor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luni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rezidenţă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(de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exemplu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dacă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sunt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lucrători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sezonieri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au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muncit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lună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apoi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au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depus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cererea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chiar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pe o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perioadă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mare,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dacă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au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venit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ţară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căuta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un loc de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muncă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8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003735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298" y="3429000"/>
            <a:ext cx="11639006" cy="3215640"/>
          </a:xfrm>
          <a:gradFill>
            <a:gsLst>
              <a:gs pos="6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algn="l"/>
            <a:endParaRPr lang="ro-RO" sz="1800" b="1" i="0" dirty="0">
              <a:solidFill>
                <a:srgbClr val="000000"/>
              </a:solidFill>
              <a:effectLst/>
              <a:latin typeface="Trebuchet MS" panose="020B0603020202020204" pitchFamily="34" charset="0"/>
            </a:endParaRPr>
          </a:p>
          <a:p>
            <a:pPr algn="l"/>
            <a:r>
              <a:rPr lang="ro-RO" sz="1800" b="1" i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Bibliografie:</a:t>
            </a:r>
          </a:p>
          <a:p>
            <a:pPr algn="l"/>
            <a:endParaRPr lang="ro-RO" sz="1800" b="1" i="0" dirty="0">
              <a:solidFill>
                <a:srgbClr val="000000"/>
              </a:solidFill>
              <a:effectLst/>
              <a:latin typeface="Trebuchet MS" panose="020B0603020202020204" pitchFamily="34" charset="0"/>
            </a:endParaRPr>
          </a:p>
          <a:p>
            <a:pPr algn="l"/>
            <a:r>
              <a:rPr lang="ro-RO" b="1" dirty="0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http://sgglegis.gov.ro/legislativ/docs/2017/10/3t4gmqv02zr5wcdn8xsp.pdf</a:t>
            </a:r>
            <a:endParaRPr lang="ro-RO" b="1" dirty="0">
              <a:solidFill>
                <a:schemeClr val="tx1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o-RO" b="1" dirty="0">
              <a:solidFill>
                <a:schemeClr val="tx1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o-RO" b="1" dirty="0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https://mmuncii.ro/j33/images/Documente/Transparenta/IntrebariFrecvente/2017/2017-02_IF-ANES.pdf</a:t>
            </a:r>
          </a:p>
          <a:p>
            <a:pPr algn="l"/>
            <a:endParaRPr lang="ro-RO" b="1" dirty="0">
              <a:solidFill>
                <a:srgbClr val="7030A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175753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298" y="3429000"/>
            <a:ext cx="11639006" cy="3215640"/>
          </a:xfrm>
          <a:gradFill>
            <a:gsLst>
              <a:gs pos="6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algn="ctr"/>
            <a:endParaRPr lang="ro-RO" sz="2000" b="1" i="0" dirty="0">
              <a:solidFill>
                <a:schemeClr val="tx1"/>
              </a:solidFill>
              <a:effectLst/>
              <a:latin typeface="Trebuchet MS" panose="020B0603020202020204" pitchFamily="34" charset="0"/>
            </a:endParaRPr>
          </a:p>
          <a:p>
            <a:pPr algn="ctr"/>
            <a:r>
              <a:rPr lang="ro-RO" sz="2000" b="1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VĂ MULȚUMIM PENTRU PARTICIPARE!</a:t>
            </a:r>
          </a:p>
          <a:p>
            <a:pPr algn="ctr"/>
            <a:endParaRPr lang="ro-RO" sz="2000" b="1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ctr"/>
            <a:r>
              <a:rPr lang="ro-RO" sz="2000" b="1" dirty="0">
                <a:solidFill>
                  <a:schemeClr val="tx1"/>
                </a:solidFill>
                <a:latin typeface="Trebuchet MS" panose="020B0603020202020204" pitchFamily="34" charset="0"/>
              </a:rPr>
              <a:t>VĂ AȘTEPTĂM MÂINE, 19.03.2023,</a:t>
            </a:r>
          </a:p>
          <a:p>
            <a:pPr algn="ctr"/>
            <a:r>
              <a:rPr lang="ro-RO" sz="2000" b="1" dirty="0">
                <a:solidFill>
                  <a:schemeClr val="tx1"/>
                </a:solidFill>
                <a:latin typeface="Trebuchet MS" panose="020B0603020202020204" pitchFamily="34" charset="0"/>
              </a:rPr>
              <a:t>CÂND VOM VORBI DESPRE EGALITATEA DE GEN!</a:t>
            </a:r>
            <a:endParaRPr lang="en-US" sz="2000" b="1" i="0" dirty="0">
              <a:solidFill>
                <a:schemeClr val="tx1"/>
              </a:solidFill>
              <a:effectLst/>
              <a:latin typeface="Trebuchet MS" panose="020B0603020202020204" pitchFamily="34" charset="0"/>
            </a:endParaRPr>
          </a:p>
          <a:p>
            <a:pPr algn="l"/>
            <a:endParaRPr lang="ro-RO" b="1" dirty="0">
              <a:solidFill>
                <a:schemeClr val="tx1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o-RO" b="1" dirty="0">
              <a:solidFill>
                <a:srgbClr val="7030A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268938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818" y="3429000"/>
            <a:ext cx="11639006" cy="3215640"/>
          </a:xfrm>
          <a:gradFill>
            <a:gsLst>
              <a:gs pos="6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70000" lnSpcReduction="20000"/>
          </a:bodyPr>
          <a:lstStyle/>
          <a:p>
            <a:pPr algn="ctr">
              <a:lnSpc>
                <a:spcPct val="100000"/>
              </a:lnSpc>
            </a:pPr>
            <a:endParaRPr lang="ro-RO" sz="1800" dirty="0">
              <a:solidFill>
                <a:srgbClr val="10101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endParaRPr lang="ro-RO" dirty="0">
              <a:solidFill>
                <a:srgbClr val="101010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200000"/>
              </a:lnSpc>
            </a:pPr>
            <a:r>
              <a:rPr lang="en-US" sz="1800" b="1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</a:t>
            </a:r>
            <a:r>
              <a:rPr lang="en-US" sz="18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egalitatea</a:t>
            </a:r>
            <a:r>
              <a:rPr lang="en-US" sz="18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şanse</a:t>
            </a:r>
            <a:r>
              <a:rPr lang="en-US" sz="18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şi</a:t>
            </a:r>
            <a:r>
              <a:rPr lang="en-US" sz="18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tratament</a:t>
            </a:r>
            <a:r>
              <a:rPr lang="en-US" sz="18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între</a:t>
            </a:r>
            <a:r>
              <a:rPr lang="en-US" sz="18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femei</a:t>
            </a:r>
            <a:r>
              <a:rPr lang="en-US" sz="18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şi</a:t>
            </a:r>
            <a:r>
              <a:rPr lang="en-US" sz="18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bărbaţi</a:t>
            </a:r>
            <a:r>
              <a:rPr lang="en-US" sz="18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18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relaţiile</a:t>
            </a:r>
            <a:r>
              <a:rPr lang="en-US" sz="18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muncă</a:t>
            </a:r>
            <a:r>
              <a:rPr lang="en-US" sz="18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înţelege</a:t>
            </a:r>
            <a:r>
              <a:rPr lang="en-US" sz="18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accesul</a:t>
            </a:r>
            <a:r>
              <a:rPr lang="en-US" sz="18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nediscriminatoriu</a:t>
            </a:r>
            <a:r>
              <a:rPr lang="en-US" sz="18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la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alegerea</a:t>
            </a:r>
            <a:r>
              <a:rPr lang="en-US" sz="18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ori</a:t>
            </a:r>
            <a:r>
              <a:rPr lang="en-US" sz="18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exercitarea</a:t>
            </a:r>
            <a:r>
              <a:rPr lang="en-US" sz="18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liberă</a:t>
            </a:r>
            <a:r>
              <a:rPr lang="en-US" sz="18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unei</a:t>
            </a:r>
            <a:r>
              <a:rPr lang="en-US" sz="18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profesii</a:t>
            </a:r>
            <a:r>
              <a:rPr lang="en-US" sz="18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sz="18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activităţi</a:t>
            </a:r>
            <a:r>
              <a:rPr lang="en-US" sz="18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</a:t>
            </a:r>
            <a:endParaRPr lang="ro-RO" sz="1800" b="1" dirty="0">
              <a:solidFill>
                <a:schemeClr val="tx1"/>
              </a:solidFill>
              <a:effectLst/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spcAft>
                <a:spcPts val="75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angajare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toate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posturile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sau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locurile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muncă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vacante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şi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 la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toate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nivelurile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ierarhiei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profesionale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75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venituri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egale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pentru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muncă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valoare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egală</a:t>
            </a:r>
            <a:endParaRPr lang="ro-RO" b="1" dirty="0">
              <a:solidFill>
                <a:srgbClr val="000000"/>
              </a:solidFill>
              <a:latin typeface="Trebuchet MS" panose="020B0603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75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informare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şi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consiliere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profesională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programe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iniţiere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calificare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perfecţionare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specializare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şi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recalificare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profesională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inclusiv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ucenicia</a:t>
            </a:r>
            <a:endParaRPr lang="ro-RO" sz="1800" dirty="0">
              <a:solidFill>
                <a:srgbClr val="00000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75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promovare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 la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orice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nivel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ierarhic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şi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profesional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200000"/>
              </a:lnSpc>
            </a:pPr>
            <a:endParaRPr lang="ro-RO" sz="2000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053642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818" y="3429000"/>
            <a:ext cx="11639006" cy="3215640"/>
          </a:xfrm>
          <a:gradFill>
            <a:gsLst>
              <a:gs pos="6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62500" lnSpcReduction="20000"/>
          </a:bodyPr>
          <a:lstStyle/>
          <a:p>
            <a:pPr algn="ctr">
              <a:lnSpc>
                <a:spcPct val="100000"/>
              </a:lnSpc>
            </a:pPr>
            <a:endParaRPr lang="ro-RO" sz="1800" dirty="0">
              <a:solidFill>
                <a:srgbClr val="10101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endParaRPr lang="ro-RO" dirty="0">
              <a:solidFill>
                <a:srgbClr val="101010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200000"/>
              </a:lnSpc>
            </a:pPr>
            <a:r>
              <a:rPr lang="en-US" sz="2000" b="1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</a:t>
            </a:r>
            <a:r>
              <a:rPr lang="en-US" sz="20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egalitatea</a:t>
            </a:r>
            <a:r>
              <a:rPr lang="en-US" sz="20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şanse</a:t>
            </a:r>
            <a:r>
              <a:rPr lang="en-US" sz="20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şi</a:t>
            </a:r>
            <a:r>
              <a:rPr lang="en-US" sz="20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tratament</a:t>
            </a:r>
            <a:r>
              <a:rPr lang="en-US" sz="20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între</a:t>
            </a:r>
            <a:r>
              <a:rPr lang="en-US" sz="20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femei</a:t>
            </a:r>
            <a:r>
              <a:rPr lang="en-US" sz="20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şi</a:t>
            </a:r>
            <a:r>
              <a:rPr lang="en-US" sz="20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bărbaţi</a:t>
            </a:r>
            <a:r>
              <a:rPr lang="en-US" sz="20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20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relaţiile</a:t>
            </a:r>
            <a:r>
              <a:rPr lang="en-US" sz="20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muncă</a:t>
            </a:r>
            <a:r>
              <a:rPr lang="en-US" sz="20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înţelege</a:t>
            </a:r>
            <a:r>
              <a:rPr lang="en-US" sz="20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accesul</a:t>
            </a:r>
            <a:r>
              <a:rPr lang="en-US" sz="20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nediscriminatoriu</a:t>
            </a:r>
            <a:r>
              <a:rPr lang="en-US" sz="20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la 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alegerea</a:t>
            </a:r>
            <a:r>
              <a:rPr lang="en-US" sz="20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ori</a:t>
            </a:r>
            <a:r>
              <a:rPr lang="en-US" sz="20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exercitarea</a:t>
            </a:r>
            <a:r>
              <a:rPr lang="en-US" sz="20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liberă</a:t>
            </a:r>
            <a:r>
              <a:rPr lang="en-US" sz="20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unei</a:t>
            </a:r>
            <a:r>
              <a:rPr lang="en-US" sz="20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profesii</a:t>
            </a:r>
            <a:r>
              <a:rPr lang="en-US" sz="20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sz="20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activităţi</a:t>
            </a:r>
            <a:r>
              <a:rPr lang="en-US" sz="20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</a:t>
            </a:r>
            <a:endParaRPr lang="ro-RO" sz="2000" b="1" dirty="0">
              <a:solidFill>
                <a:schemeClr val="tx1"/>
              </a:solidFill>
              <a:effectLst/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20000"/>
              </a:lnSpc>
              <a:spcAft>
                <a:spcPts val="750"/>
              </a:spcAft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condiţii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încadrare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muncă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şi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muncă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ce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respectă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normele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sănătate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şi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securitate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muncă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, conform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prevederilor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legislaţiei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vigoare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inclusiv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condiţiile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concediere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 </a:t>
            </a:r>
            <a:endParaRPr lang="en-US" sz="1800" dirty="0"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285750" indent="-285750" algn="just">
              <a:lnSpc>
                <a:spcPct val="120000"/>
              </a:lnSpc>
              <a:spcAft>
                <a:spcPts val="750"/>
              </a:spcAft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beneficii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altele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decât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cele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natură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salarială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, precum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şi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la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sistemele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publice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şi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private de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securitate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socială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;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endParaRPr lang="ro-RO" b="1" dirty="0">
              <a:solidFill>
                <a:schemeClr val="tx1"/>
              </a:solidFill>
              <a:ea typeface="Times New Roman" panose="02020603050405020304" pitchFamily="18" charset="0"/>
            </a:endParaRPr>
          </a:p>
          <a:p>
            <a:pPr marL="285750" indent="-285750" algn="just">
              <a:lnSpc>
                <a:spcPct val="120000"/>
              </a:lnSpc>
              <a:spcAft>
                <a:spcPts val="750"/>
              </a:spcAft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organizaţii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patronale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sindicale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şi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organisme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profesionale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, precum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şi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la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beneficiile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acordate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acestea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;</a:t>
            </a:r>
          </a:p>
          <a:p>
            <a:pPr marL="285750" indent="-285750" algn="l">
              <a:lnSpc>
                <a:spcPct val="120000"/>
              </a:lnSpc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prestaţii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şi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servicii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sociale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acordate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conformitate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cu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legislaţia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vigoare</a:t>
            </a:r>
            <a:endParaRPr lang="ro-RO" sz="2000" dirty="0">
              <a:solidFill>
                <a:schemeClr val="tx1"/>
              </a:solidFill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852365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818" y="3429000"/>
            <a:ext cx="11639006" cy="3215640"/>
          </a:xfrm>
          <a:gradFill>
            <a:gsLst>
              <a:gs pos="6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lnSpcReduction="10000"/>
          </a:bodyPr>
          <a:lstStyle/>
          <a:p>
            <a:pPr algn="ctr">
              <a:lnSpc>
                <a:spcPct val="100000"/>
              </a:lnSpc>
            </a:pPr>
            <a:endParaRPr lang="ro-RO" sz="1800" dirty="0">
              <a:solidFill>
                <a:srgbClr val="10101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endParaRPr lang="ro-RO" dirty="0">
              <a:solidFill>
                <a:srgbClr val="101010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15000"/>
              </a:lnSpc>
              <a:spcBef>
                <a:spcPts val="975"/>
              </a:spcBef>
              <a:spcAft>
                <a:spcPts val="1000"/>
              </a:spcAft>
            </a:pPr>
            <a:r>
              <a:rPr lang="en-US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Egalitatea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tratament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între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femei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bărbați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încadrarea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muncă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condițiile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muncă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un </a:t>
            </a:r>
            <a:r>
              <a:rPr lang="en-US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principiu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fundamental </a:t>
            </a:r>
            <a:r>
              <a:rPr lang="en-US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ce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ține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egalitatea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șanse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aplică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la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18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SzPts val="1000"/>
              <a:buFont typeface="Wingdings" panose="05000000000000000000" pitchFamily="2" charset="2"/>
              <a:buChar char="ü"/>
              <a:tabLst>
                <a:tab pos="742950" algn="l"/>
              </a:tabLst>
            </a:pP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recrutare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acces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încadrarea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muncă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activitățile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nesalariale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o-RO" sz="1800" dirty="0">
              <a:solidFill>
                <a:schemeClr val="tx1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SzPts val="1000"/>
              <a:buFont typeface="Wingdings" panose="05000000000000000000" pitchFamily="2" charset="2"/>
              <a:buChar char="ü"/>
              <a:tabLst>
                <a:tab pos="742950" algn="l"/>
              </a:tabLst>
            </a:pP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condițiile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muncă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inclusiv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remunerarea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concedierile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sz="18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l"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formarea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profesională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profesională</a:t>
            </a:r>
            <a:endParaRPr lang="ro-RO" sz="2000" dirty="0">
              <a:solidFill>
                <a:schemeClr val="tx1"/>
              </a:solidFill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63173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818" y="3429000"/>
            <a:ext cx="11639006" cy="3215640"/>
          </a:xfrm>
          <a:gradFill>
            <a:gsLst>
              <a:gs pos="6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lnSpcReduction="10000"/>
          </a:bodyPr>
          <a:lstStyle/>
          <a:p>
            <a:pPr algn="ctr">
              <a:lnSpc>
                <a:spcPct val="100000"/>
              </a:lnSpc>
            </a:pPr>
            <a:endParaRPr lang="ro-RO" sz="1800" dirty="0">
              <a:solidFill>
                <a:srgbClr val="10101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endParaRPr lang="ro-RO" dirty="0">
              <a:solidFill>
                <a:srgbClr val="101010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15000"/>
              </a:lnSpc>
              <a:spcBef>
                <a:spcPts val="975"/>
              </a:spcBef>
              <a:spcAft>
                <a:spcPts val="1000"/>
              </a:spcAft>
            </a:pPr>
            <a:r>
              <a:rPr lang="en-US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Egalitatea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tratament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între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femei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bărbați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încadrarea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muncă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condițiile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muncă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un </a:t>
            </a:r>
            <a:r>
              <a:rPr lang="en-US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principiu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fundamental </a:t>
            </a:r>
            <a:r>
              <a:rPr lang="en-US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ce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ține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egalitatea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șanse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aplică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la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18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SzPts val="1000"/>
              <a:buFont typeface="Wingdings" panose="05000000000000000000" pitchFamily="2" charset="2"/>
              <a:buChar char="ü"/>
              <a:tabLst>
                <a:tab pos="742950" algn="l"/>
              </a:tabLst>
            </a:pP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afilierea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organizațiile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sindicale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patronale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o-RO" sz="1800" dirty="0">
              <a:solidFill>
                <a:schemeClr val="tx1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SzPts val="1000"/>
              <a:buFont typeface="Wingdings" panose="05000000000000000000" pitchFamily="2" charset="2"/>
              <a:buChar char="ü"/>
              <a:tabLst>
                <a:tab pos="742950" algn="l"/>
              </a:tabLst>
            </a:pP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alegerea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exercitarea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liberă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unei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profesii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activităţi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sz="18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l"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angajare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toate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posturile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locurile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muncă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vacante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toate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nivelurile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ierarhiei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profesionale</a:t>
            </a:r>
            <a:endParaRPr lang="ro-RO" sz="2000" dirty="0">
              <a:solidFill>
                <a:schemeClr val="tx1"/>
              </a:solidFill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359813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818" y="3429000"/>
            <a:ext cx="11639006" cy="3215640"/>
          </a:xfrm>
          <a:gradFill>
            <a:gsLst>
              <a:gs pos="6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lnSpcReduction="10000"/>
          </a:bodyPr>
          <a:lstStyle/>
          <a:p>
            <a:pPr algn="ctr">
              <a:lnSpc>
                <a:spcPct val="100000"/>
              </a:lnSpc>
            </a:pPr>
            <a:endParaRPr lang="ro-RO" sz="1800" dirty="0">
              <a:solidFill>
                <a:srgbClr val="10101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endParaRPr lang="ro-RO" dirty="0">
              <a:solidFill>
                <a:srgbClr val="101010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15000"/>
              </a:lnSpc>
              <a:spcBef>
                <a:spcPts val="975"/>
              </a:spcBef>
              <a:spcAft>
                <a:spcPts val="1000"/>
              </a:spcAft>
            </a:pPr>
            <a:r>
              <a:rPr lang="en-US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Egalitatea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tratament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între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femei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bărbați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încadrarea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muncă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condițiile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muncă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un </a:t>
            </a:r>
            <a:r>
              <a:rPr lang="en-US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principiu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fundamental </a:t>
            </a:r>
            <a:r>
              <a:rPr lang="en-US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ce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ține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egalitatea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șanse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aplică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la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18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SzPts val="1000"/>
              <a:buFont typeface="Wingdings" panose="05000000000000000000" pitchFamily="2" charset="2"/>
              <a:buChar char="ü"/>
              <a:tabLst>
                <a:tab pos="742950" algn="l"/>
              </a:tabLst>
            </a:pP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venituri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egale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muncă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valoare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egală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o-RO" sz="1800" dirty="0">
              <a:solidFill>
                <a:schemeClr val="tx1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SzPts val="1000"/>
              <a:buFont typeface="Wingdings" panose="05000000000000000000" pitchFamily="2" charset="2"/>
              <a:buChar char="ü"/>
              <a:tabLst>
                <a:tab pos="742950" algn="l"/>
              </a:tabLst>
            </a:pP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informare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consiliere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profesională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programe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iniţiere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calificare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sz="18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l"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perfecţionare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specializare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recalificare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profesională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inclusiv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ucenicia</a:t>
            </a:r>
            <a:endParaRPr lang="ro-RO" sz="2000" dirty="0">
              <a:solidFill>
                <a:schemeClr val="tx1"/>
              </a:solidFill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922022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818" y="3429000"/>
            <a:ext cx="11639006" cy="3215640"/>
          </a:xfrm>
          <a:gradFill>
            <a:gsLst>
              <a:gs pos="6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92500" lnSpcReduction="20000"/>
          </a:bodyPr>
          <a:lstStyle/>
          <a:p>
            <a:pPr algn="ctr">
              <a:lnSpc>
                <a:spcPct val="100000"/>
              </a:lnSpc>
            </a:pPr>
            <a:endParaRPr lang="ro-RO" sz="1800" dirty="0">
              <a:solidFill>
                <a:srgbClr val="10101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endParaRPr lang="ro-RO" dirty="0">
              <a:solidFill>
                <a:srgbClr val="101010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15000"/>
              </a:lnSpc>
              <a:spcBef>
                <a:spcPts val="975"/>
              </a:spcBef>
              <a:spcAft>
                <a:spcPts val="1000"/>
              </a:spcAft>
            </a:pPr>
            <a:r>
              <a:rPr lang="en-US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Egalitatea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tratament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între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femei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bărbați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încadrarea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muncă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condițiile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muncă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un </a:t>
            </a:r>
            <a:r>
              <a:rPr lang="en-US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principiu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fundamental </a:t>
            </a:r>
            <a:r>
              <a:rPr lang="en-US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ce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ține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egalitatea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șanse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aplică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la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18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SzPts val="1000"/>
              <a:buFont typeface="Wingdings" panose="05000000000000000000" pitchFamily="2" charset="2"/>
              <a:buChar char="ü"/>
              <a:tabLst>
                <a:tab pos="742950" algn="l"/>
              </a:tabLst>
            </a:pP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promovare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orice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nivel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ierarhic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profesional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o-RO" sz="1800" dirty="0">
              <a:solidFill>
                <a:schemeClr val="tx1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SzPts val="1000"/>
              <a:buFont typeface="Wingdings" panose="05000000000000000000" pitchFamily="2" charset="2"/>
              <a:buChar char="ü"/>
              <a:tabLst>
                <a:tab pos="742950" algn="l"/>
              </a:tabLst>
            </a:pP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condiţii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încadrare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muncă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muncă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ce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respectă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normele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sănătate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securitate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muncă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inclusiv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condiţiile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concediere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sz="18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l"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beneficii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altele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decât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cele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natură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salarială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precum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sistemele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publice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private de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securitate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socială</a:t>
            </a:r>
            <a:endParaRPr lang="ro-RO" sz="2000" dirty="0">
              <a:solidFill>
                <a:schemeClr val="tx1"/>
              </a:solidFill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185127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818" y="3429000"/>
            <a:ext cx="11639006" cy="3215640"/>
          </a:xfrm>
          <a:gradFill>
            <a:gsLst>
              <a:gs pos="6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endParaRPr lang="ro-RO" sz="1800" dirty="0">
              <a:solidFill>
                <a:srgbClr val="10101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endParaRPr lang="ro-RO" dirty="0">
              <a:solidFill>
                <a:srgbClr val="101010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15000"/>
              </a:lnSpc>
              <a:spcBef>
                <a:spcPts val="975"/>
              </a:spcBef>
              <a:spcAft>
                <a:spcPts val="1000"/>
              </a:spcAft>
            </a:pPr>
            <a:r>
              <a:rPr lang="en-US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Egalitatea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tratament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între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femei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bărbați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încadrarea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muncă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condițiile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muncă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un </a:t>
            </a:r>
            <a:r>
              <a:rPr lang="en-US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principiu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fundamental </a:t>
            </a:r>
            <a:r>
              <a:rPr lang="en-US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ce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ține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egalitatea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șanse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aplică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la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18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SzPts val="1000"/>
              <a:buFont typeface="Wingdings" panose="05000000000000000000" pitchFamily="2" charset="2"/>
              <a:buChar char="ü"/>
              <a:tabLst>
                <a:tab pos="742950" algn="l"/>
              </a:tabLst>
            </a:pP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organizaţii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patronale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sindicale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organisme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profesionale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, precum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beneficiile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acordate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acestea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o-RO" sz="1800" dirty="0">
              <a:solidFill>
                <a:schemeClr val="tx1"/>
              </a:solidFill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SzPts val="1000"/>
              <a:buFont typeface="Wingdings" panose="05000000000000000000" pitchFamily="2" charset="2"/>
              <a:buChar char="ü"/>
              <a:tabLst>
                <a:tab pos="742950" algn="l"/>
              </a:tabLst>
            </a:pP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prestaţii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servicii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sociale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acordate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conformitate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cu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legislaţia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vigoare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sz="1800" dirty="0"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9595420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382</TotalTime>
  <Words>2053</Words>
  <Application>Microsoft Office PowerPoint</Application>
  <PresentationFormat>Widescreen</PresentationFormat>
  <Paragraphs>178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Arial</vt:lpstr>
      <vt:lpstr>Calibri</vt:lpstr>
      <vt:lpstr>Times New Roman</vt:lpstr>
      <vt:lpstr>Trebuchet MS</vt:lpstr>
      <vt:lpstr>Wingdings</vt:lpstr>
      <vt:lpstr>Wingdings 3</vt:lpstr>
      <vt:lpstr>Facet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Construim comunități și oameni prin dialog structurat și participare publică</dc:title>
  <dc:creator>eugenia bratulescu</dc:creator>
  <cp:lastModifiedBy>eugenia bratulescu</cp:lastModifiedBy>
  <cp:revision>21</cp:revision>
  <dcterms:created xsi:type="dcterms:W3CDTF">2022-08-10T13:08:00Z</dcterms:created>
  <dcterms:modified xsi:type="dcterms:W3CDTF">2023-03-17T16:43:23Z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B1995A26C03C41C1B3897EF1AB6E0C91</vt:lpwstr>
  </property>
  <property fmtid="{D5CDD505-2E9C-101B-9397-08002B2CF9AE}" pid="3" name="KSOProductBuildVer">
    <vt:lpwstr>1033-11.2.0.11254</vt:lpwstr>
  </property>
</Properties>
</file>