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29" r:id="rId1"/>
  </p:sldMasterIdLst>
  <p:sldIdLst>
    <p:sldId id="256" r:id="rId2"/>
    <p:sldId id="310" r:id="rId3"/>
    <p:sldId id="311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6" r:id="rId25"/>
    <p:sldId id="334" r:id="rId26"/>
    <p:sldId id="335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1FD8"/>
    <a:srgbClr val="FBE1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010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766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6094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105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580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3501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9368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29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60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927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16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732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666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261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48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210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BAED2-5369-4401-BB52-C234B616EEDB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3C10247-5D41-4B42-A46A-38D39ED8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93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RO/TXT/PDF/?uri=CELEX:32014L0054&amp;from=CS" TargetMode="External"/><Relationship Id="rId2" Type="http://schemas.openxmlformats.org/officeDocument/2006/relationships/hyperlink" Target="http://www.sanseegaleincomunitate.ro/Files/ghid-egalitate-de-sanse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705860"/>
            <a:ext cx="11639006" cy="26568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algn="ctr">
              <a:lnSpc>
                <a:spcPct val="100000"/>
              </a:lnSpc>
            </a:pP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PROIECT COFINANȚAT DIN FONDUL SOCIAL EUROPEAN PRIN </a:t>
            </a:r>
            <a:endParaRPr lang="en-US" sz="1800" dirty="0"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PROGRAMUL OPERAȚIONAL CAPACITATE ADMINISTRATIVĂ 2014-2020</a:t>
            </a:r>
            <a:endParaRPr lang="ro-RO" sz="18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C</a:t>
            </a:r>
            <a:r>
              <a:rPr lang="en-US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od SIPOCA </a:t>
            </a: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995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/ 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C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od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MySMIS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151210</a:t>
            </a:r>
            <a:endParaRPr lang="ro-RO" sz="18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Beneficiar: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Asociația Simț Civic </a:t>
            </a: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Partener: 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Asociația de Tineret Onix</a:t>
            </a: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Partener de Dezvoltare Locală: </a:t>
            </a:r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UAT Comuna Valea Râmnicului</a:t>
            </a:r>
          </a:p>
          <a:p>
            <a:pPr algn="ctr">
              <a:lnSpc>
                <a:spcPct val="100000"/>
              </a:lnSpc>
            </a:pPr>
            <a:r>
              <a:rPr lang="ro-RO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Durata de implementare</a:t>
            </a:r>
            <a:r>
              <a:rPr lang="en-US" altLang="ro-RO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 -</a:t>
            </a:r>
            <a:r>
              <a:rPr lang="ro-RO" sz="1800" b="1" dirty="0">
                <a:solidFill>
                  <a:schemeClr val="tx1"/>
                </a:solidFill>
                <a:latin typeface="Trebuchet MS" panose="020B0603020202020204" pitchFamily="34" charset="0"/>
              </a:rPr>
              <a:t> 14 luni:</a:t>
            </a:r>
            <a:r>
              <a:rPr lang="ro-RO" sz="1800" dirty="0">
                <a:solidFill>
                  <a:schemeClr val="tx1"/>
                </a:solidFill>
                <a:latin typeface="Trebuchet MS" panose="020B0603020202020204" pitchFamily="34" charset="0"/>
              </a:rPr>
              <a:t> 11.07.2022 - 10.09.202</a:t>
            </a:r>
            <a:r>
              <a:rPr lang="ro-RO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3</a:t>
            </a:r>
          </a:p>
          <a:p>
            <a:pPr marL="285750" indent="-285750" algn="just">
              <a:lnSpc>
                <a:spcPct val="100000"/>
              </a:lnSpc>
            </a:pPr>
            <a:endParaRPr lang="ro-RO" sz="1800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endParaRPr lang="ro-RO" sz="2400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contextul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descentralizării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educației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cea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mare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parte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responsabilității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respectării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acestor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principii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revine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instituțiilor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școlare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care nu au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însă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nici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capacitatea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administrativă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financiară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șinici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personal cu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expertiză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educația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sensibilă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la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diversitate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lucrul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persoanele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defavorizate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7881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endParaRPr lang="ro-RO" sz="2400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Şcoala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leagănul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copilăriei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toate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speranţele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pot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deveni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realitate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dacă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iau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activităţile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învăţare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pofesori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elevi,conştientizează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diversitatea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complexitatea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naturii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umane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valorifică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fiecare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talent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latură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creativă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dăruită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Dumnezeu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78242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endParaRPr lang="ro-RO" sz="2400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Şcoala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românească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se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confruntă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ultimul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timp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cu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diferite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probleme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printre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se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numără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şcolarizarea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copiilor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defavorizaţi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celor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cerinţe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educative special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6254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910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endParaRPr lang="ro-RO" sz="2400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Egalitatea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şanselor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semnifică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l">
              <a:lnSpc>
                <a:spcPct val="115000"/>
              </a:lnSpc>
              <a:spcAft>
                <a:spcPts val="10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oferirea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de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opţiuni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multiple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capacităţi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aptitudini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diferite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„o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educaţie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toţi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fiecare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285750" indent="-285750" algn="l">
              <a:lnSpc>
                <a:spcPct val="115000"/>
              </a:lnSpc>
              <a:spcAft>
                <a:spcPts val="10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educaţie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deschisă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toate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persoanele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indiferent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vârstă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condiţii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socio-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economice</a:t>
            </a:r>
            <a:endParaRPr lang="en-US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15000"/>
              </a:lnSpc>
              <a:spcAft>
                <a:spcPts val="10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educaţie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fiecare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funcţie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nevoile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sale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specifice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8666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556636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endParaRPr lang="ro-RO" sz="2400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Cea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bună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soluţie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un 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educativ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care 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răspundănevoilor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tuturor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elevilor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dovedeşte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fi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educaţia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incluzivă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5551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910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endParaRPr lang="ro-RO" sz="2400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Principii ale </a:t>
            </a:r>
            <a:r>
              <a:rPr lang="en-US" sz="18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educatiei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incluzive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Clr>
                <a:srgbClr val="000000"/>
              </a:buClr>
              <a:buSzPts val="1800"/>
              <a:buFont typeface="Times New Roman" panose="02020603050405020304" pitchFamily="18" charset="0"/>
              <a:buChar char="-"/>
            </a:pPr>
            <a:r>
              <a:rPr lang="en-US" sz="18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dreptul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fiecărui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educaţie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 </a:t>
            </a:r>
            <a:r>
              <a:rPr lang="en-US" sz="18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egalităţii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şanselor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8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nici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18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nu </a:t>
            </a:r>
            <a:r>
              <a:rPr lang="en-US" sz="18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poate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 </a:t>
            </a:r>
            <a:r>
              <a:rPr lang="en-US" sz="18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exclus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18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educaţie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supusdiscriminării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motive de </a:t>
            </a:r>
            <a:r>
              <a:rPr lang="en-US" sz="18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rasă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religie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culoare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etnie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sex, </a:t>
            </a:r>
            <a:r>
              <a:rPr lang="en-US" sz="1800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limbaj,dizabilităţi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1370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910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endParaRPr lang="ro-RO" sz="2400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Principii ale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educatiei</a:t>
            </a:r>
            <a:r>
              <a:rPr lang="en-US" sz="24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incluzive</a:t>
            </a:r>
            <a:r>
              <a:rPr lang="en-US" sz="24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b="1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ct val="115000"/>
              </a:lnSpc>
              <a:spcAft>
                <a:spcPts val="10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şcoala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adaptează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nevoile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elevilor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diferenţele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individualeîntre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elevi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constituie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sursă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bogăţie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diversitate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nu o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problemă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95882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910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endParaRPr lang="ro-RO" sz="2400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Abordarea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conceptului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egalizare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sanselor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din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perspectiva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sociologiei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educatiei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implica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analiza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raportului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dintre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reusita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scolara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apartenenta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sociala</a:t>
            </a:r>
            <a:r>
              <a:rPr lang="en-US" sz="20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20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elevilor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2207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910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endParaRPr lang="ro-RO" sz="2400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Studiile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sociologie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comparata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efectuate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anii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1970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evidentiaza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faptul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sansele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urma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studiile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variaza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dupa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apartenenta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elevilor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chiar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conditii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reusita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egala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554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910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endParaRPr lang="ro-RO" sz="2400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parcursul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scolaritatii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aceasta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tendinta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confirmata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masura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care:</a:t>
            </a:r>
            <a:endParaRPr lang="en-U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a)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influentele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mediului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scolar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sunt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decat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strict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scolare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b)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omogenizarea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progresiva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supravietuiesc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selectiei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scolare</a:t>
            </a:r>
            <a:endParaRPr lang="en-U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7537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40000" lnSpcReduction="20000"/>
          </a:bodyPr>
          <a:lstStyle/>
          <a:p>
            <a:pPr algn="ctr">
              <a:lnSpc>
                <a:spcPct val="100000"/>
              </a:lnSpc>
            </a:pPr>
            <a:r>
              <a:rPr lang="ro-RO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Bine ați venit la </a:t>
            </a:r>
            <a:r>
              <a:rPr lang="en-US" sz="45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Dezbaterea</a:t>
            </a:r>
            <a:r>
              <a:rPr lang="en-US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n</a:t>
            </a:r>
            <a:r>
              <a:rPr lang="ro-RO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</a:t>
            </a:r>
            <a:r>
              <a:rPr lang="en-US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.3</a:t>
            </a:r>
            <a:endParaRPr lang="ro-RO" sz="4500" b="1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o-RO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en-GB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45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</a:t>
            </a:r>
            <a:r>
              <a:rPr lang="ro-RO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atica</a:t>
            </a:r>
            <a:r>
              <a:rPr lang="ro-RO" sz="45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4500" b="1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nediscriminare</a:t>
            </a:r>
            <a:r>
              <a:rPr lang="ro-RO" sz="45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și egalitate de șanse</a:t>
            </a:r>
          </a:p>
          <a:p>
            <a:pPr algn="ctr">
              <a:lnSpc>
                <a:spcPct val="100000"/>
              </a:lnSpc>
            </a:pPr>
            <a:endParaRPr lang="ro-RO" sz="37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rebuchet MS" panose="020B0603020202020204" pitchFamily="34" charset="0"/>
            </a:endParaRPr>
          </a:p>
          <a:p>
            <a:pPr algn="ctr"/>
            <a:r>
              <a:rPr lang="ro-RO" sz="5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” </a:t>
            </a:r>
            <a:r>
              <a:rPr lang="en-US" sz="5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TRATAMENT EGAL </a:t>
            </a:r>
            <a:r>
              <a:rPr lang="ro-RO" sz="50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ÎNSEAMNĂ ȘI TRATAMENT „LA FEL”?</a:t>
            </a:r>
            <a:r>
              <a:rPr lang="ro-RO" sz="50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</a:p>
          <a:p>
            <a:pPr algn="ctr"/>
            <a:r>
              <a:rPr lang="en-GB" sz="37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EGALITATEA DE ȘANSE CONCEPT ȘI MANIFESTARE</a:t>
            </a:r>
            <a:endParaRPr lang="en-US" sz="37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o-RO" sz="3700" b="1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ro-RO" sz="37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Râmnicu Sărat, jud. Buzău</a:t>
            </a:r>
          </a:p>
          <a:p>
            <a:pPr algn="ctr"/>
            <a:r>
              <a:rPr lang="ro-RO" sz="37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</a:rPr>
              <a:t>16.03.2023-17.03.2023</a:t>
            </a:r>
          </a:p>
          <a:p>
            <a:pPr algn="ctr"/>
            <a:r>
              <a:rPr lang="ro-RO" sz="3700" b="1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Ziua 2</a:t>
            </a:r>
            <a:endParaRPr lang="en-US" sz="3700" b="1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o-RO" sz="3700" dirty="0">
                <a:solidFill>
                  <a:schemeClr val="tx1"/>
                </a:solidFill>
                <a:latin typeface="Trebuchet MS" panose="020B0603020202020204" pitchFamily="34" charset="0"/>
              </a:rPr>
              <a:t>Dezbaterea se desfășoară cu respectarea Legii 52/2003 privind transparența decizională în administrațiile publice locale și centrale</a:t>
            </a:r>
          </a:p>
          <a:p>
            <a:pPr marL="285750" indent="-285750" algn="just">
              <a:lnSpc>
                <a:spcPct val="100000"/>
              </a:lnSpc>
            </a:pPr>
            <a:endParaRPr lang="ro-RO" sz="1800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51013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910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endParaRPr lang="ro-RO" sz="2400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parcursul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scolaritatii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aceasta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tendinta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confirmata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masura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care:</a:t>
            </a:r>
            <a:endParaRPr lang="en-U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c)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diferentele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 un impact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mare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decat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diferentele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pedagogice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resurse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metodologie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efective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scolare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etc.);</a:t>
            </a:r>
            <a:endParaRPr lang="en-U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d)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diferentele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individuale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nu sunt evocate in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contextul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tezei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educabilitatii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ofera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premise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reusitei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putin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nivelul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scolii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obligatorii</a:t>
            </a:r>
            <a:endParaRPr lang="en-U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85356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910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endParaRPr lang="ro-RO" sz="2400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Egalitatea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şanselor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de 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instruire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teoretic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garantată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aproape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toate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ţările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lumii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realizarea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practică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acestui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principiu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generos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continuă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rămână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cauzele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importanţă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majoră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US" sz="20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reformelor</a:t>
            </a:r>
            <a:r>
              <a:rPr lang="en-US" sz="20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52742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910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endParaRPr lang="ro-RO" sz="2400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Conceptul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„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egalitate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înseamnă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astăzi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ceva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decât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drepturile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egale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care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democraţii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secolului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trecut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revendicau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entuziasm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toţi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cetăţenii</a:t>
            </a:r>
            <a:endParaRPr lang="en-US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Egalitatea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înseamnă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o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egalitate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 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şanselor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individuale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promovare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socială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iar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educaţia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instrumentul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important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dezvoltarea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maximum 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acestor</a:t>
            </a:r>
            <a:r>
              <a:rPr lang="en-US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şanse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74664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910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endParaRPr lang="ro-RO" sz="2400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Incepând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anul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2020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România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ziua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8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declarată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 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Ziua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egalității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șanse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femei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bărbați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>
              <a:solidFill>
                <a:schemeClr val="tx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Agenția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Națională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Egalitatea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Șanse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Femei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Bărbați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își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propune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 de an ca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această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perioadă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inițieze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serie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acțiuni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derulate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anii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anteriori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sub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egida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Săptămâna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egalității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șanse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femei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bărbați</a:t>
            </a:r>
            <a:r>
              <a:rPr lang="en-US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85362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29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/>
            <a:r>
              <a:rPr lang="ro-RO" sz="2000" b="1" dirty="0">
                <a:solidFill>
                  <a:schemeClr val="tx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VĂ PROPUNEM URMĂTOAREA TEMĂ DE DEZBATERE</a:t>
            </a:r>
          </a:p>
          <a:p>
            <a:pPr algn="l"/>
            <a:r>
              <a:rPr lang="en-US" sz="1800" b="1" dirty="0" err="1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Dați</a:t>
            </a:r>
            <a:r>
              <a:rPr lang="en-US" sz="1800" b="1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exemplu</a:t>
            </a:r>
            <a:r>
              <a:rPr lang="en-US" sz="1800" b="1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o </a:t>
            </a:r>
            <a:r>
              <a:rPr lang="en-US" sz="1800" b="1" dirty="0" err="1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situație</a:t>
            </a:r>
            <a:r>
              <a:rPr lang="en-US" sz="1800" b="1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b="1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in </a:t>
            </a:r>
            <a:r>
              <a:rPr lang="en-US" sz="1800" b="1" dirty="0" err="1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scoala</a:t>
            </a:r>
            <a:r>
              <a:rPr lang="en-US" sz="1800" b="1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b="1" dirty="0" err="1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egalitatea</a:t>
            </a:r>
            <a:r>
              <a:rPr lang="en-US" sz="1800" b="1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sz="1800" b="1" dirty="0" err="1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șanse</a:t>
            </a:r>
            <a:r>
              <a:rPr lang="en-US" sz="1800" b="1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en-US" sz="1800" b="1" dirty="0" err="1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fost</a:t>
            </a:r>
            <a:r>
              <a:rPr lang="en-US" sz="1800" b="1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respectată</a:t>
            </a:r>
            <a:r>
              <a:rPr lang="en-US" sz="1800" b="1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și</a:t>
            </a:r>
            <a:r>
              <a:rPr lang="en-US" sz="1800" b="1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</a:t>
            </a:r>
            <a:r>
              <a:rPr lang="en-US" sz="1800" b="1" dirty="0" err="1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exemplu</a:t>
            </a:r>
            <a:r>
              <a:rPr lang="en-US" sz="1800" b="1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în</a:t>
            </a:r>
            <a:r>
              <a:rPr lang="en-US" sz="1800" b="1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care nu a </a:t>
            </a:r>
            <a:r>
              <a:rPr lang="en-US" sz="1800" b="1" dirty="0" err="1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fost</a:t>
            </a:r>
            <a:r>
              <a:rPr lang="en-US" sz="1800" b="1" dirty="0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respectată</a:t>
            </a:r>
            <a:endParaRPr lang="ro-RO" sz="1800" b="1" dirty="0">
              <a:solidFill>
                <a:srgbClr val="FF0000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ro-RO" sz="1800" b="1" dirty="0">
              <a:solidFill>
                <a:srgbClr val="FF0000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o-RO" sz="18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l"/>
            <a:r>
              <a:rPr lang="ro-RO" sz="1800" b="1" dirty="0">
                <a:solidFill>
                  <a:srgbClr val="7030A0"/>
                </a:solidFill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și după aceea să dezbatem împreună situațiile relatate</a:t>
            </a:r>
            <a:endParaRPr lang="ro-RO" b="1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raphic 5" descr="Group brainstorm">
            <a:extLst>
              <a:ext uri="{FF2B5EF4-FFF2-40B4-BE49-F238E27FC236}">
                <a16:creationId xmlns:a16="http://schemas.microsoft.com/office/drawing/2014/main" id="{1426E49F-CEEE-0A3C-64DD-6FCACA8AFE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553835" y="5527040"/>
            <a:ext cx="914400" cy="914400"/>
          </a:xfrm>
          <a:prstGeom prst="rect">
            <a:avLst/>
          </a:prstGeom>
        </p:spPr>
      </p:pic>
      <p:pic>
        <p:nvPicPr>
          <p:cNvPr id="8" name="Graphic 7" descr="Person with idea">
            <a:extLst>
              <a:ext uri="{FF2B5EF4-FFF2-40B4-BE49-F238E27FC236}">
                <a16:creationId xmlns:a16="http://schemas.microsoft.com/office/drawing/2014/main" id="{1CB94711-85EA-087C-6D21-412C8A65B4B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103755" y="421386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685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910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r>
              <a:rPr lang="ro-RO" sz="24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Bibliografie</a:t>
            </a:r>
            <a:endParaRPr lang="en-US" sz="2400" b="1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endParaRPr lang="ro-RO" sz="2400" b="1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ts val="1800"/>
              </a:lnSpc>
              <a:spcAft>
                <a:spcPts val="900"/>
              </a:spcAft>
            </a:pPr>
            <a:r>
              <a:rPr lang="ro-RO" sz="24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http://www.sanseegaleincomunitate.ro/Files/ghid-egalitate-de-sanse.pdf</a:t>
            </a:r>
            <a:endParaRPr lang="ro-RO" sz="2400" dirty="0">
              <a:solidFill>
                <a:schemeClr val="tx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ts val="1800"/>
              </a:lnSpc>
              <a:spcAft>
                <a:spcPts val="900"/>
              </a:spcAft>
            </a:pPr>
            <a:r>
              <a:rPr lang="ro-RO" sz="2400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https://eur-lex.europa.eu/legal content/RO/TXT/PDF/?uri=CELEX:32014L0054&amp;from=CS</a:t>
            </a:r>
            <a:endParaRPr lang="ro-RO" sz="2400" dirty="0">
              <a:solidFill>
                <a:schemeClr val="tx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endParaRPr lang="ro-RO" sz="2400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305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910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endParaRPr lang="ro-RO" sz="2400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endParaRPr lang="ro-RO" sz="2400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r>
              <a:rPr lang="ro-RO" sz="2400" b="1" dirty="0">
                <a:solidFill>
                  <a:schemeClr val="tx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 MULȚUMIM PENTRU PARTICIPARE!</a:t>
            </a: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endParaRPr lang="ro-RO" sz="2400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364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</a:pPr>
            <a:r>
              <a:rPr lang="en-US" sz="20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EGALITATEA DE ȘANSE ÎN SISTEMUL EDUCAȚIONAL ROMÂNESC</a:t>
            </a:r>
            <a:endParaRPr lang="ro-RO" sz="2000" b="1" dirty="0">
              <a:solidFill>
                <a:srgbClr val="000000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algn="ctr">
              <a:lnSpc>
                <a:spcPct val="200000"/>
              </a:lnSpc>
            </a:pPr>
            <a:endParaRPr lang="ro-RO" sz="1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Copiii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trebuie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pregătiţi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înveţe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trăiască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interactioneze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pozitiv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această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lume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diversă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sunt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oglinda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societății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cresc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1800" dirty="0" err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dezvoltă</a:t>
            </a:r>
            <a:r>
              <a:rPr lang="en-US" sz="1800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o-RO" sz="20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5364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endParaRPr lang="ro-RO" sz="1800" dirty="0">
              <a:solidFill>
                <a:schemeClr val="tx1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endParaRPr lang="ro-RO" dirty="0">
              <a:solidFill>
                <a:schemeClr val="tx1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r>
              <a:rPr lang="en-GB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Legea</a:t>
            </a:r>
            <a:r>
              <a:rPr lang="en-GB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educaţiei</a:t>
            </a:r>
            <a:r>
              <a:rPr lang="en-GB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naţionale</a:t>
            </a:r>
            <a:r>
              <a:rPr lang="en-GB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nr. 1/ 2011 are </a:t>
            </a:r>
            <a:r>
              <a:rPr lang="en-GB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numeroase</a:t>
            </a:r>
            <a:r>
              <a:rPr lang="en-GB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prevederi</a:t>
            </a:r>
            <a:r>
              <a:rPr lang="en-GB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spiritul</a:t>
            </a:r>
            <a:r>
              <a:rPr lang="en-GB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egalităţii</a:t>
            </a:r>
            <a:r>
              <a:rPr lang="en-GB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şanse</a:t>
            </a:r>
            <a:r>
              <a:rPr lang="en-GB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 a </a:t>
            </a:r>
            <a:r>
              <a:rPr lang="en-GB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incluziunii</a:t>
            </a:r>
            <a:r>
              <a:rPr lang="en-GB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GB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GB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respectării</a:t>
            </a:r>
            <a:r>
              <a:rPr lang="en-GB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GB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 </a:t>
            </a:r>
            <a:r>
              <a:rPr lang="en-GB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valorizării</a:t>
            </a:r>
            <a:r>
              <a:rPr lang="en-GB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diversităţii</a:t>
            </a:r>
            <a:r>
              <a:rPr lang="en-GB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etnice</a:t>
            </a:r>
            <a:r>
              <a:rPr lang="en-GB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culturale</a:t>
            </a:r>
            <a:r>
              <a:rPr lang="en-GB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GB" sz="1800" dirty="0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chemeClr val="tx1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sociale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o-RO" sz="1800" dirty="0">
              <a:solidFill>
                <a:srgbClr val="00000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Conform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legii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educaţiei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participarea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învăţământ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incluzând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participareala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procesele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decizionale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se face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mod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echitabil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implicând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mod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nediscriminatoriu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toate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părţile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interesate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308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r>
              <a:rPr lang="en-GB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Principiile</a:t>
            </a:r>
            <a:r>
              <a:rPr lang="en-GB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guvernează</a:t>
            </a:r>
            <a:r>
              <a:rPr lang="en-GB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învăţământul</a:t>
            </a:r>
            <a:r>
              <a:rPr lang="en-GB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preuniversitar</a:t>
            </a:r>
            <a:r>
              <a:rPr lang="en-GB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cel</a:t>
            </a:r>
            <a:r>
              <a:rPr lang="en-GB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superior precum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GB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învăţarea</a:t>
            </a:r>
            <a:r>
              <a:rPr lang="en-GB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pe tot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parcursul</a:t>
            </a:r>
            <a:r>
              <a:rPr lang="en-GB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vieţii</a:t>
            </a:r>
            <a:r>
              <a:rPr lang="en-GB" sz="1800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România</a:t>
            </a:r>
            <a:endParaRPr lang="ro-RO" sz="1800" b="1" dirty="0">
              <a:solidFill>
                <a:srgbClr val="000000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ts val="1800"/>
              </a:lnSpc>
              <a:spcAft>
                <a:spcPts val="900"/>
              </a:spcAft>
            </a:pPr>
            <a:endParaRPr lang="en-US" sz="18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principiul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echităţii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căruia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accesul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învăţare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realizează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fără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discriminare</a:t>
            </a:r>
            <a:endParaRPr lang="ro-RO" sz="1800" dirty="0">
              <a:solidFill>
                <a:srgbClr val="00000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principiul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recunoaşterii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garantării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drepturilor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persoanelor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aparţinând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minorităţilor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naţionale</a:t>
            </a:r>
            <a:r>
              <a:rPr lang="ro-RO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dreptul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păstrarea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la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dezvoltarea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exprimarea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identităţii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lor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etnice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culturale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lingvistice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religioase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principiul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asigurării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egalităţii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şanse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1438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r>
              <a:rPr lang="en-GB" sz="18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Principiile</a:t>
            </a:r>
            <a:r>
              <a:rPr lang="en-GB" sz="18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guvernează</a:t>
            </a:r>
            <a:r>
              <a:rPr lang="en-GB" sz="18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învăţământul</a:t>
            </a:r>
            <a:r>
              <a:rPr lang="en-GB" sz="18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preuniversitar</a:t>
            </a:r>
            <a:r>
              <a:rPr lang="en-GB" sz="18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</a:t>
            </a:r>
            <a:r>
              <a:rPr lang="en-GB" sz="18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superior precum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GB" sz="18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învăţarea</a:t>
            </a:r>
            <a:r>
              <a:rPr lang="en-GB" sz="18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tot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parcursul</a:t>
            </a:r>
            <a:r>
              <a:rPr lang="en-GB" sz="18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vieţii</a:t>
            </a:r>
            <a:r>
              <a:rPr lang="en-GB" sz="18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România</a:t>
            </a:r>
            <a:endParaRPr lang="ro-RO" sz="1800" b="1" dirty="0">
              <a:solidFill>
                <a:srgbClr val="00000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ts val="1800"/>
              </a:lnSpc>
              <a:spcAft>
                <a:spcPts val="900"/>
              </a:spcAft>
            </a:pP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principiul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transparenţei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principiul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libertăţii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gândire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independenţei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faţă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ideologii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dogme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religioase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doctrine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politice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principiul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incluziunii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</a:t>
            </a:r>
            <a:r>
              <a:rPr lang="ro-RO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2853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r>
              <a:rPr lang="en-GB" sz="18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Principiile</a:t>
            </a:r>
            <a:r>
              <a:rPr lang="en-GB" sz="18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guvernează</a:t>
            </a:r>
            <a:r>
              <a:rPr lang="en-GB" sz="18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învăţământul</a:t>
            </a:r>
            <a:r>
              <a:rPr lang="en-GB" sz="18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preuniversitar</a:t>
            </a:r>
            <a:r>
              <a:rPr lang="en-GB" sz="18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</a:t>
            </a:r>
            <a:r>
              <a:rPr lang="en-GB" sz="18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superior precum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GB" sz="18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învăţarea</a:t>
            </a:r>
            <a:r>
              <a:rPr lang="en-GB" sz="18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tot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parcursul</a:t>
            </a:r>
            <a:r>
              <a:rPr lang="en-GB" sz="18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vieţii</a:t>
            </a:r>
            <a:r>
              <a:rPr lang="en-GB" sz="18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GB" sz="18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România</a:t>
            </a:r>
            <a:endParaRPr lang="ro-RO" sz="1800" b="1" dirty="0">
              <a:solidFill>
                <a:srgbClr val="00000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ts val="1800"/>
              </a:lnSpc>
              <a:spcAft>
                <a:spcPts val="900"/>
              </a:spcAft>
            </a:pPr>
            <a:endParaRPr lang="en-US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principiul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centrării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educaţiei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beneficiarii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acesteia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principiul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participării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responsabilităţii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părinţilor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lnSpc>
                <a:spcPts val="1800"/>
              </a:lnSpc>
              <a:spcAft>
                <a:spcPts val="900"/>
              </a:spcAft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principiul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fundamentării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deciziilor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 dialog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consultare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1211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endParaRPr lang="ro-RO" sz="2400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r>
              <a:rPr lang="ro-RO" sz="2400" b="1" dirty="0">
                <a:solidFill>
                  <a:srgbClr val="00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4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ducația</a:t>
            </a:r>
            <a:r>
              <a:rPr lang="en-GB" sz="24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școlară</a:t>
            </a:r>
            <a:r>
              <a:rPr lang="en-GB" sz="24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trebui</a:t>
            </a:r>
            <a:r>
              <a:rPr lang="ro-RO" sz="24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4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GB" sz="24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24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țină</a:t>
            </a:r>
            <a:r>
              <a:rPr lang="en-GB" sz="24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</a:t>
            </a:r>
            <a:r>
              <a:rPr lang="en-GB" sz="24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24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diversitatea</a:t>
            </a:r>
            <a:r>
              <a:rPr lang="en-GB" sz="24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etnică</a:t>
            </a:r>
            <a:r>
              <a:rPr lang="en-GB" sz="24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GB" sz="24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culturală</a:t>
            </a:r>
            <a:r>
              <a:rPr lang="en-GB" sz="24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GB" sz="24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GB" sz="24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sprijine</a:t>
            </a:r>
            <a:r>
              <a:rPr lang="en-GB" sz="24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combaterea</a:t>
            </a:r>
            <a:r>
              <a:rPr lang="en-GB" sz="2400" b="1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2400" b="1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discriminării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5957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8795" y="2023745"/>
            <a:ext cx="8262620" cy="1277620"/>
          </a:xfrm>
        </p:spPr>
        <p:txBody>
          <a:bodyPr>
            <a:normAutofit/>
          </a:bodyPr>
          <a:lstStyle/>
          <a:p>
            <a:pPr algn="ctr"/>
            <a:r>
              <a:rPr lang="en-US" alt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CONSTRUIM COMUNI</a:t>
            </a:r>
            <a:r>
              <a:rPr lang="ro-RO" alt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TĂȚI ȘI OAMENI PRIN DIALOG STRUCTURAT ȘI PARTICIPARE PUBLICĂ</a:t>
            </a:r>
            <a:r>
              <a:rPr lang="en-US" sz="2800" b="1" dirty="0" err="1">
                <a:solidFill>
                  <a:srgbClr val="00206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818" y="3429000"/>
            <a:ext cx="11639006" cy="3215640"/>
          </a:xfrm>
          <a:gradFill>
            <a:gsLst>
              <a:gs pos="6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endParaRPr lang="ro-RO" sz="1800" dirty="0">
              <a:solidFill>
                <a:srgbClr val="101010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endParaRPr lang="ro-RO" sz="2400" dirty="0">
              <a:solidFill>
                <a:srgbClr val="000000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800"/>
              </a:lnSpc>
              <a:spcAft>
                <a:spcPts val="900"/>
              </a:spcAft>
            </a:pP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Legea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Educației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nu include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însă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normele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punere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aplicare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principiilor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devreme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amintite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ceea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face ca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acest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cadru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legislativ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fie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degrabă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declarație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intenție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decât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asigure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egalitatea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șanse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și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educația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1800" dirty="0" err="1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incluzivă</a:t>
            </a:r>
            <a:r>
              <a:rPr lang="en-GB" sz="1800" dirty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eader colo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20240" y="873760"/>
            <a:ext cx="7106920" cy="692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393430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363</TotalTime>
  <Words>1373</Words>
  <Application>Microsoft Office PowerPoint</Application>
  <PresentationFormat>Widescreen</PresentationFormat>
  <Paragraphs>149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  <vt:lpstr>“CONSTRUIM COMUNITĂȚI ȘI OAMENI PRIN DIALOG STRUCTURAT ȘI PARTICIPARE PUBLICĂ”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Construim comunități și oameni prin dialog structurat și participare publică</dc:title>
  <dc:creator>eugenia bratulescu</dc:creator>
  <cp:lastModifiedBy>eugenia bratulescu</cp:lastModifiedBy>
  <cp:revision>22</cp:revision>
  <dcterms:created xsi:type="dcterms:W3CDTF">2022-08-10T13:08:00Z</dcterms:created>
  <dcterms:modified xsi:type="dcterms:W3CDTF">2023-06-01T09:57:11Z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B1995A26C03C41C1B3897EF1AB6E0C91</vt:lpwstr>
  </property>
  <property fmtid="{D5CDD505-2E9C-101B-9397-08002B2CF9AE}" pid="3" name="KSOProductBuildVer">
    <vt:lpwstr>1033-11.2.0.11254</vt:lpwstr>
  </property>
</Properties>
</file>