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9" r:id="rId1"/>
  </p:sldMasterIdLst>
  <p:sldIdLst>
    <p:sldId id="256" r:id="rId2"/>
    <p:sldId id="310" r:id="rId3"/>
    <p:sldId id="311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6" r:id="rId25"/>
    <p:sldId id="334" r:id="rId26"/>
    <p:sldId id="33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D8"/>
    <a:srgbClr val="FBE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094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05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80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50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36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2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3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6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9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RO/TXT/PDF/?uri=CELEX:32014L0054&amp;from=CS" TargetMode="External"/><Relationship Id="rId2" Type="http://schemas.openxmlformats.org/officeDocument/2006/relationships/hyperlink" Target="http://www.sanseegaleincomunitate.ro/Files/ghid-egalitate-de-sanse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endParaRPr lang="en-US" sz="1800" dirty="0"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descentralizării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responsabilității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respectării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principii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revine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instituțiilor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care nu au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însă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capacitatea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financiară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șinici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personal cu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expertiză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sensibilă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la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diversitate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defavorizate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788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Şcoala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leagănul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copilăriei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speranţele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deveni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realitate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activităţile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învăţare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pofesori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elevi,conştientizează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diversitatea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complexitatea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naturii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umane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valorifică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talent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latură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creativă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dăruită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Dumnezeu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7824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Şcoala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românească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confruntă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ultimul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cu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se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numără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şcolarizarea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copiilor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defavorizaţi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cerinţe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educative special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6254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şanselor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semnifică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oferirea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opţiuni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multiple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capacităţi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aptitudini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„o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toţi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deschisă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indiferent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vârstă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condiţii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socio-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8666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56636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soluţie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un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educativ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care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răspundănevoilor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dovedeşte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incluzivă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55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Principii ale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educatiei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incluzive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800"/>
              <a:buFont typeface="Times New Roman" panose="02020603050405020304" pitchFamily="18" charset="0"/>
              <a:buChar char="-"/>
            </a:pP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educaţie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 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egalităţii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şanselor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nici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exclus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educaţie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supusdiscriminării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motive de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rasă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religie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culoare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etnie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sex,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limbaj,dizabilităţi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370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Principii ale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educatiei</a:t>
            </a:r>
            <a:r>
              <a:rPr lang="en-US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incluzive</a:t>
            </a:r>
            <a:r>
              <a:rPr lang="en-US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şcoala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adaptează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diferenţele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individualeîntre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sursă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bogăţie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problemă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9588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Abordarea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conceptului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egalizare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sanselor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sociologiei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educatiei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raportului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reusita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scolara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apartenenta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elevilor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2207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sociologie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efectuate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1970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evidentiaza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faptul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variaza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apartenenta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elevilor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chiar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reusita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5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parcursul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scolaritatii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aceasta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tendinta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masura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care: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a)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influentele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mediului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scolar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strict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scolare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b)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omogenizarea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progresiva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supravietuiesc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scolare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53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Bine ați venit la </a:t>
            </a:r>
            <a:r>
              <a:rPr lang="en-US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Dezbaterea</a:t>
            </a:r>
            <a:r>
              <a:rPr lang="en-US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n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</a:t>
            </a:r>
            <a:r>
              <a:rPr lang="en-US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.3</a:t>
            </a:r>
            <a:endParaRPr lang="ro-RO" sz="45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GB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atica</a:t>
            </a:r>
            <a:r>
              <a:rPr lang="ro-RO" sz="45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nediscriminare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și egalitate de șanse</a:t>
            </a:r>
          </a:p>
          <a:p>
            <a:pPr algn="ctr">
              <a:lnSpc>
                <a:spcPct val="100000"/>
              </a:lnSpc>
            </a:pPr>
            <a:endParaRPr lang="ro-RO" sz="37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/>
            <a:r>
              <a:rPr lang="ro-RO" sz="5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” </a:t>
            </a:r>
            <a:r>
              <a:rPr lang="en-US" sz="5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TRATAMENT EGAL </a:t>
            </a:r>
            <a:r>
              <a:rPr lang="ro-RO" sz="5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ÎNSEAMNĂ ȘI TRATAMENT „LA FEL”?</a:t>
            </a:r>
            <a:r>
              <a:rPr lang="ro-RO" sz="50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GB" sz="37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 DE ȘANSE CONCEPT ȘI MANIFESTARE</a:t>
            </a:r>
            <a:endParaRPr lang="en-US" sz="37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o-RO" sz="37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o-RO" sz="37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Râmnicu Sărat, jud. Buzău</a:t>
            </a:r>
          </a:p>
          <a:p>
            <a:pPr algn="ctr"/>
            <a:r>
              <a:rPr lang="ro-RO" sz="37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16.03.2023-17.03.2023</a:t>
            </a:r>
          </a:p>
          <a:p>
            <a:pPr algn="ctr"/>
            <a:r>
              <a:rPr lang="ro-RO" sz="37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Ziua 2</a:t>
            </a:r>
            <a:endParaRPr lang="en-US" sz="37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o-RO" sz="3700" dirty="0">
                <a:solidFill>
                  <a:schemeClr val="tx1"/>
                </a:solidFill>
                <a:latin typeface="Trebuchet MS" panose="020B0603020202020204" pitchFamily="34" charset="0"/>
              </a:rPr>
              <a:t>Dezbaterea se desfășoară cu respectarea Legii 52/2003 privind transparența decizională în administrațiile publice locale și centrale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510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parcursul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scolaritatii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aceasta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tendinta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masura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care: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c)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diferentele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un impact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diferentele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resurse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efective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scolare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etc.);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d)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diferentele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sunt evocate 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tezei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educabilitatii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premise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reusitei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putin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obligatorii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535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şanselor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instruire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teoretic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garantată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aproape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ţările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lumii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acestui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generos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rămână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cauzele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importanţă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majoră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reformelor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5274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„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astăzi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care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democraţii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secolului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trecut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revendicau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entuziasm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toţi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cetăţenii</a:t>
            </a:r>
            <a:endParaRPr lang="en-US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şanselor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instrumentul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important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maximum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7466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Incepând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ziua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8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declarată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Ziua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egalității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Națională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propune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de an ca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inițieze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acțiuni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derulate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anteriori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egida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Săptămâna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egalității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bărbați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8536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VĂ PROPUNEM URMĂTOAREA TEMĂ DE DEZBATERE</a:t>
            </a:r>
          </a:p>
          <a:p>
            <a:pPr algn="l"/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Dați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exemplu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o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situație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in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scoala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șanse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respectată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exemplu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nu a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800" b="1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respectată</a:t>
            </a:r>
            <a:endParaRPr lang="ro-RO" sz="1800" b="1" dirty="0">
              <a:solidFill>
                <a:srgbClr val="FF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ro-RO" sz="1800" b="1" dirty="0">
              <a:solidFill>
                <a:srgbClr val="FF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o-RO" sz="1800" b="1" dirty="0">
                <a:solidFill>
                  <a:srgbClr val="7030A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 după aceea să dezbatem împreună situațiile relatate</a:t>
            </a:r>
            <a:endParaRPr lang="ro-RO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phic 5" descr="Group brainstorm">
            <a:extLst>
              <a:ext uri="{FF2B5EF4-FFF2-40B4-BE49-F238E27FC236}">
                <a16:creationId xmlns:a16="http://schemas.microsoft.com/office/drawing/2014/main" id="{1426E49F-CEEE-0A3C-64DD-6FCACA8AF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3835" y="5527040"/>
            <a:ext cx="914400" cy="914400"/>
          </a:xfrm>
          <a:prstGeom prst="rect">
            <a:avLst/>
          </a:prstGeom>
        </p:spPr>
      </p:pic>
      <p:pic>
        <p:nvPicPr>
          <p:cNvPr id="8" name="Graphic 7" descr="Person with idea">
            <a:extLst>
              <a:ext uri="{FF2B5EF4-FFF2-40B4-BE49-F238E27FC236}">
                <a16:creationId xmlns:a16="http://schemas.microsoft.com/office/drawing/2014/main" id="{1CB94711-85EA-087C-6D21-412C8A65B4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03755" y="42138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8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ro-RO" sz="24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  <a:endParaRPr lang="en-US" sz="2400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  <a:spcAft>
                <a:spcPts val="900"/>
              </a:spcAft>
            </a:pPr>
            <a:r>
              <a:rPr lang="ro-RO" sz="2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http://www.sanseegaleincomunitate.ro/Files/ghid-egalitate-de-sanse.pdf</a:t>
            </a:r>
            <a:endParaRPr lang="ro-RO" sz="2400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  <a:spcAft>
                <a:spcPts val="900"/>
              </a:spcAft>
            </a:pPr>
            <a:r>
              <a:rPr lang="ro-RO" sz="24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https://eur-lex.europa.eu/legal content/RO/TXT/PDF/?uri=CELEX:32014L0054&amp;from=CS</a:t>
            </a:r>
            <a:endParaRPr lang="ro-RO" sz="2400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0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910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ro-RO" sz="24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 MULȚUMIM PENTRU PARTICIPARE!</a:t>
            </a: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364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EGALITATEA DE ȘANSE ÎN SISTEMUL EDUCAȚIONAL ROMÂNESC</a:t>
            </a:r>
            <a:endParaRPr lang="ro-RO" sz="20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endParaRPr lang="ro-RO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Copiii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pregătiţi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înveţe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trăiască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interactioneze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pozitiv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lume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diversă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oglinda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societății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cresc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dezvoltă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o-RO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364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Legea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educaţiei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naţionale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nr. 1/ 2011 are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numeroase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prevederi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spiritul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egalităţii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 a 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incluziunii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respectării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valorizării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diversităţii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etnice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Conform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participarea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incluzând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participareala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procesele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decizionale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 face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mod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echitabil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implicând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mod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nediscriminatoriu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părţile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30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Principiile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guvernează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învăţământul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preuniversitar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superior precum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învăţarea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pe tot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vieţii</a:t>
            </a:r>
            <a:r>
              <a:rPr lang="en-GB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endParaRPr lang="ro-RO" sz="18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  <a:spcAft>
                <a:spcPts val="900"/>
              </a:spcAft>
            </a:pPr>
            <a:endParaRPr lang="en-US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echităţii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căruia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învăţare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recunoaşterii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garantării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aparţinând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minorităţilor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naţionale</a:t>
            </a:r>
            <a:r>
              <a:rPr lang="ro-RO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păstrarea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exprimarea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identităţii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etnice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lingvistice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religioase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asigurării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egalităţii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43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Principiile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guvernează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învăţământul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preuniversitar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superior precum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învăţarea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tot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vieţii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endParaRPr lang="ro-RO" sz="1800" b="1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  <a:spcAft>
                <a:spcPts val="90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transparenţei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libertăţii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gândire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independenţei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faţă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ideologii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dogme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religioase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doctrine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incluziunii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</a:t>
            </a:r>
            <a:r>
              <a:rPr lang="ro-RO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285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Principiile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guvernează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învăţământul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preuniversitar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superior precum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învăţarea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tot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vieţii</a:t>
            </a:r>
            <a:r>
              <a:rPr lang="en-GB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endParaRPr lang="ro-RO" sz="1800" b="1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  <a:spcAft>
                <a:spcPts val="90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centrării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educaţiei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beneficiarii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acesteia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participării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responsabilităţii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părinţilor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principiul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fundamentării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deciziilor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dialog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21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ro-RO" sz="24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ducația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școlară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ro-RO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țină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diversitatea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etnică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culturală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sprijine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combaterea</a:t>
            </a:r>
            <a:r>
              <a:rPr lang="en-GB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discriminării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5957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400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include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însă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normele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punere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principiilor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devreme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amintite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face ca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cadru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legislativ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degrabă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declarație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intenție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educația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incluzivă</a:t>
            </a:r>
            <a:r>
              <a:rPr lang="en-GB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39343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</TotalTime>
  <Words>1373</Words>
  <Application>Microsoft Office PowerPoint</Application>
  <PresentationFormat>Widescreen</PresentationFormat>
  <Paragraphs>149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Construim comunități și oameni prin dialog structurat și participare publică</dc:title>
  <dc:creator>eugenia bratulescu</dc:creator>
  <cp:lastModifiedBy>eugenia bratulescu</cp:lastModifiedBy>
  <cp:revision>22</cp:revision>
  <dcterms:created xsi:type="dcterms:W3CDTF">2022-08-10T13:08:00Z</dcterms:created>
  <dcterms:modified xsi:type="dcterms:W3CDTF">2023-06-01T09:57:11Z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B1995A26C03C41C1B3897EF1AB6E0C91</vt:lpwstr>
  </property>
  <property fmtid="{D5CDD505-2E9C-101B-9397-08002B2CF9AE}" pid="3" name="KSOProductBuildVer">
    <vt:lpwstr>1033-11.2.0.11254</vt:lpwstr>
  </property>
</Properties>
</file>