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827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3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575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4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54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5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6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4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3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5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Consiliul_Europei" TargetMode="External"/><Relationship Id="rId2" Type="http://schemas.openxmlformats.org/officeDocument/2006/relationships/hyperlink" Target="https://ro.wikipedia.org/wiki/Drepturile_omulu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o.wikipedia.org/wiki/Conven%C8%9Bia_European%C4%83_a_Drepturilor_Omului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o.wikipedia.org/wiki/Curtea_European%C4%83_a_Drepturilor_Omului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Stat_al_Statelor_Unite_ale_Americii" TargetMode="External"/><Relationship Id="rId2" Type="http://schemas.openxmlformats.org/officeDocument/2006/relationships/hyperlink" Target="https://ro.wikipedia.org/wiki/Cele_treisprezece_colonii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ro.wikipedia.org/w/index.php?title=%C3%8Enchirierea_de%C8%9Binu%C8%9Bilor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Comuna_Che%C8%9Bani,_Mure%C8%99" TargetMode="External"/><Relationship Id="rId2" Type="http://schemas.openxmlformats.org/officeDocument/2006/relationships/hyperlink" Target="https://ro.wikipedia.org/wiki/H%C4%83d%C4%83reni,_Mure%C8%9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ro.wikipedia.org/wiki/Jude%C8%9Bul_Mure%C8%9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o.wikipedia.org/wiki/Rom%C3%A2ni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2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Discriminare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nu? </a:t>
            </a:r>
          </a:p>
          <a:p>
            <a:pPr algn="ctr"/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Analiza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unor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cazuri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concrete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si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metode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abordare</a:t>
            </a:r>
            <a:r>
              <a:rPr lang="ro-RO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</a:t>
            </a:r>
          </a:p>
          <a:p>
            <a:pPr algn="ctr"/>
            <a:r>
              <a:rPr lang="ro-RO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18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11.03.2023-12.03.2023</a:t>
            </a:r>
          </a:p>
          <a:p>
            <a:pPr algn="ctr"/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algn="ctr"/>
            <a:endParaRPr lang="ro-RO" sz="1800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Atribuții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CNDC</a:t>
            </a:r>
            <a:endParaRPr lang="ro-RO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investigarea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constatarea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sancționarea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faptelor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discriminare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monitorizarea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cazurilor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urma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constatării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cazuri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CNCD,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supravegherea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ulterioară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părților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implicate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559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Atribuții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CNDC</a:t>
            </a:r>
            <a:endParaRPr lang="ro-RO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acordarea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asistență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specialitate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victimelor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explicarea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legislației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interesați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consilierii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juridici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ai CNCD,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îndrumarea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asistată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privește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activitatea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depunere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petiției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informații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suplimentare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decurg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procedură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69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20"/>
              </a:spcAft>
              <a:buClrTx/>
              <a:buSzPts val="1000"/>
              <a:tabLst>
                <a:tab pos="457200" algn="l"/>
              </a:tabLs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Atenţie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! 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20"/>
              </a:spcAft>
              <a:buClrTx/>
              <a:buSzPts val="1000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o-RO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onsiliul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</a:t>
            </a:r>
            <a:r>
              <a:rPr lang="ro-RO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ațional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pentru 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o-RO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ombaterea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</a:t>
            </a:r>
            <a:r>
              <a:rPr lang="ro-RO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iscriminării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20"/>
              </a:spcAft>
              <a:buClrTx/>
              <a:buSzPts val="1000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NU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POATE ACORDA DAUNE MORALE SAU MATERIALE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204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Petiţiile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anonime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nu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precizează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domiciliul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reşedinţa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petentului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pot fi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luate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indicii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respective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comunicate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ulterior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4603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Ce </a:t>
            </a:r>
            <a:r>
              <a:rPr lang="en-US" sz="2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poate</a:t>
            </a:r>
            <a:r>
              <a:rPr lang="en-US" sz="2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face CNDC ?</a:t>
            </a:r>
            <a:endParaRPr lang="en-US" sz="2600" dirty="0">
              <a:effectLst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avertisment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amendă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la 1.000 lei la 30.000 lei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discriminarea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vizează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persoană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fizică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amendă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la 2.000 lei la 100.000 lei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discriminarea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vizează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persoane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comunitate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216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ro-RO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creată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sistematizarea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procedurii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plângerilor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materia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drepturilor</a:t>
            </a:r>
            <a:r>
              <a:rPr lang="en-US" sz="20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omului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provenite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statele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membre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ale </a:t>
            </a:r>
            <a:r>
              <a:rPr lang="en-US" sz="20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Consiliul Europ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Consiliului</a:t>
            </a:r>
            <a:r>
              <a:rPr lang="en-US" sz="20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Consiliul Europ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Consiliul Europ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Europei</a:t>
            </a: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083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Misiune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ă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vegheze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respectarea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prevederilor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9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Convenției</a:t>
            </a:r>
            <a:r>
              <a:rPr lang="en-US" sz="19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9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Europene</a:t>
            </a:r>
            <a:r>
              <a:rPr lang="en-US" sz="19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</a:t>
            </a:r>
            <a:r>
              <a:rPr lang="en-US" sz="19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Drepturilor</a:t>
            </a:r>
            <a:r>
              <a:rPr lang="en-US" sz="19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9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Convenția Europeană a Drepturilor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Omului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Protocoalelor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statele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semnatare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Curtea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Omului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confundată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Curtea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Justiție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Uniunii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(CJUE) care are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sediul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Luxembourg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însărcinată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soluționarea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problemelor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Uniunii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19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5892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Cine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reclamație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CEDO?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Categoria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potențialilor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reclamanți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imensă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: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lângă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opt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sute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milioane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Europei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Mari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cetățenii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țări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terțe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reședința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tranzitează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teritoriul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acesteia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avem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vedere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milioane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asociații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fundații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partide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politice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întreprinderi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en-US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l"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extrateritoriale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statelor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părți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săvârșite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afara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teritoriilor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lor respective,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intră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jurisdicția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apeleze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Curtea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la Strasbourg. 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endParaRPr lang="ro-RO" sz="19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981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Depunerea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petiții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CEDO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se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Curții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ca:</a:t>
            </a:r>
            <a:endParaRPr lang="en-US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reclamantul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epuizat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ordinare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oferite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instanțele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nu fi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trecut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patru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luni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de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epuizarea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ultimei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căi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atac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ordinare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(de la data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hotărârii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irevocabile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național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</a:t>
            </a:r>
            <a:endParaRPr lang="en-US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fie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capabil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dovedească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cel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puțin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drepturile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protejate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convenție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încălcat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acest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drept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încălcat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statele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semnatare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convenției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buClrTx/>
            </a:pP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endParaRPr lang="ro-RO" sz="19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409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Depunerea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petiții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CEDO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se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Curții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ca:</a:t>
            </a:r>
            <a:endParaRPr lang="en-US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evenimentele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supuse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examinării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avut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loc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după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data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semnării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convenției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statul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căruia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depune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plângere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ClrTx/>
            </a:pP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Căile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extraordinare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atac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nu sunt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luate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seamă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la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verificarea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plângerii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endParaRPr lang="ro-RO" sz="20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837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9081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Europeană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Drepturilor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Omului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(CEDO)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"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Curtea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de la Strasbourg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Hotărârile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Curții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dus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număr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impresionant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schimbări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legislațiile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printre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altele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au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deschis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drumul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rejudecarea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condamnați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inechitabil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restituirea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imobilelor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expropriate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proprietari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plata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indemnizații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adecvate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acordarea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permise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rezidență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amenințate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deportarea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eliminarea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discriminărilor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cetățenii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germani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străini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alocațiile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familiale</a:t>
            </a: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(din Germania).</a:t>
            </a:r>
            <a:endParaRPr lang="en-US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832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Sursa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https://ro.wikipedia.org/wiki/Curtea_European%C4%83_a_Drepturilor_Omului</a:t>
            </a:r>
            <a:endParaRPr lang="en-US" sz="20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2972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98" y="3429000"/>
            <a:ext cx="11639006" cy="319318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MUL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UMIM PENTRU PARTICIPARE!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 DISCRIMINAȚI ȘI NU VĂ </a:t>
            </a:r>
            <a:r>
              <a:rPr lang="ro-RO" sz="20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LASAȚI DISCRIMINAȚI!</a:t>
            </a:r>
            <a:endParaRPr lang="ro-RO" sz="20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97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Miscari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antidiscriminare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lume</a:t>
            </a:r>
            <a:endParaRPr lang="en-US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Statele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Unite ale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Americii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n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jurul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anilor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1800</a:t>
            </a:r>
            <a:r>
              <a:rPr lang="ro-RO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a fost abolită sclavia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Cele treisprezece colon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Cele treisprezece colon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Cele treisprezece colon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Treisprezece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Cele treisprezece colon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Cele treisprezece colon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Colonii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ale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Marii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Britanii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care au format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Statele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Unite.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aproximativ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jumătate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din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 tooltip="Stat al Statelor Unite ale Americ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SUA,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sclavia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durat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până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1865.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Ca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sistem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economic,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sclavia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mare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înlocuită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arendă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 tooltip="Închirierea deținuților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închirierea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 tooltip="Închirierea deținuților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 tooltip="Închirierea deținuților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deținuților</a:t>
            </a:r>
            <a:endParaRPr lang="ro-RO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6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Miscari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antidiscriminare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lume</a:t>
            </a:r>
            <a:endParaRPr lang="ro-RO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o-RO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Marea Britanie</a:t>
            </a:r>
            <a:endParaRPr lang="en-US" sz="18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anul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1833,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Parlamentul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britanic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abolea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sclavia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cea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mare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Imperiului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Britanic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, 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chiar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daca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inca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din 1772,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sclavia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devenise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ceva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intolerabil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Regatul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Unit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Marii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Britanii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Irlandei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însă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legea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era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aplicabilă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doar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metropolă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, nu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colonii</a:t>
            </a:r>
            <a:endParaRPr lang="ro-RO" sz="1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09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Miscari</a:t>
            </a:r>
            <a:r>
              <a:rPr lang="en-US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antidiscriminare</a:t>
            </a:r>
            <a:r>
              <a:rPr lang="en-US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lume</a:t>
            </a:r>
            <a:endParaRPr lang="ro-RO" sz="2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  <a:spcAft>
                <a:spcPts val="1000"/>
              </a:spcAft>
            </a:pPr>
            <a:r>
              <a:rPr lang="en-US" sz="1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Europa</a:t>
            </a:r>
            <a:endParaRPr lang="ro-RO" sz="19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  <a:spcAft>
                <a:spcPts val="1000"/>
              </a:spcAft>
            </a:pP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Spania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sclavi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colonii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interzis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1836,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sclavia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complet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abolită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1872; 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Franța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1791,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Adunarea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Constituantă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declarat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liber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individ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rasă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culoare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care intra pe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teritoriul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țării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nu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valabil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colonii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sclavia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abolită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1848, cu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excepția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Madagascarului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s-a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petrecut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1896; 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Suedia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abolit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sclavia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1846, 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Danemarca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1848, in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Olanda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1860, 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inPortugalia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1869;  in Italia 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ajuns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chiar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până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secolul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XX,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avem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suprimarea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sclaviei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Etiopia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colonie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italiana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 s-a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petrecut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tocmai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1936.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027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Miscari</a:t>
            </a:r>
            <a:r>
              <a:rPr lang="en-US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antidiscriminare</a:t>
            </a:r>
            <a:r>
              <a:rPr lang="en-US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lume</a:t>
            </a:r>
            <a:endParaRPr lang="ro-RO" sz="2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o-RO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endParaRPr lang="en-US" sz="18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Incidentele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la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Hădăreni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cunoscute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istoria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recentă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României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revoltă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spontană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etnicilor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români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maghiari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satul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Hădăreni,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Hădăreni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omuna Chețani,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comuna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omuna Chețani,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omuna Chețani,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Chețani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 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 tooltip="Județul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județul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 tooltip="Județul Mure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Mureș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toamna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1993,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pornită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uciderea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român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cârciumă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câțiva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localitate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urma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ciocnirilor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etnice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trei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persoane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etnie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uciși</a:t>
            </a:r>
            <a:endParaRPr lang="en-US" sz="19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161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Consiliului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Naţional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Combaterea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(CNCD)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CNCD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autoritate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stat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autonomă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din </a:t>
            </a:r>
            <a:r>
              <a:rPr lang="en-US" sz="1800" u="sng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 tooltip="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România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formată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HG 1194/2001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desfășoară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OG 137/2000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prevenirea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combaterea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formelor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Ordinul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Preşedintelui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CNCD nr. 144/2008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aprobată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soluţionare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petiţiilor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sesizărilor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CNCD.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43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Atribuții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CNDC</a:t>
            </a: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prevenirea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faptelor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campanii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conștientizare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omului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efectele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discriminării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local, regional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rapoarte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87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Atribuții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CNDC</a:t>
            </a:r>
            <a:endParaRPr lang="ro-RO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2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medierea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faptelor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părților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implicate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cazul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prezența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reprezentanților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Consiliului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Național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Combaterea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Discriminării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7536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569</TotalTime>
  <Words>1549</Words>
  <Application>Microsoft Office PowerPoint</Application>
  <PresentationFormat>Widescreen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“CONSTRUIM COMUNITĂȚI ȘI OAMENI PRIN DIALOG STRUCTURAT ȘI PARTICIPARE PUBLICĂ”</dc:title>
  <dc:creator>eugenia bratulescu</dc:creator>
  <cp:lastModifiedBy>eugenia bratulescu</cp:lastModifiedBy>
  <cp:revision>9</cp:revision>
  <dcterms:created xsi:type="dcterms:W3CDTF">2023-03-09T03:44:33Z</dcterms:created>
  <dcterms:modified xsi:type="dcterms:W3CDTF">2023-03-10T19:59:13Z</dcterms:modified>
</cp:coreProperties>
</file>