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7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8273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3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575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41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4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5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4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5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3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BC99-74EE-4065-AE9E-0813D7BFD7E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5069D48-3C26-422D-B568-DCD35A48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o.wikipedia.org/wiki/Feminism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s://ro.wikipedia.org/wiki/Ac%C8%9Biune_afirmativ%C4%83" TargetMode="External"/><Relationship Id="rId7" Type="http://schemas.openxmlformats.org/officeDocument/2006/relationships/hyperlink" Target="https://ro.wikipedia.org/wiki/Intersec%C8%9Bionalitate" TargetMode="External"/><Relationship Id="rId12" Type="http://schemas.openxmlformats.org/officeDocument/2006/relationships/hyperlink" Target="https://ro.wikipedia.org/wiki/Asimilare_(sociologie)" TargetMode="External"/><Relationship Id="rId2" Type="http://schemas.openxmlformats.org/officeDocument/2006/relationships/hyperlink" Target="https://ro.wikipedia.org/wiki/Toleran%C8%9B%C4%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.wikipedia.org/w/index.php?title=Desegregare&amp;action=edit&amp;redlink=1" TargetMode="External"/><Relationship Id="rId11" Type="http://schemas.openxmlformats.org/officeDocument/2006/relationships/hyperlink" Target="https://ro.wikipedia.org/w/index.php?title=Integrare_social%C4%83&amp;action=edit&amp;redlink=1" TargetMode="External"/><Relationship Id="rId5" Type="http://schemas.openxmlformats.org/officeDocument/2006/relationships/hyperlink" Target="https://ro.wikipedia.org/wiki/Autodeterminare" TargetMode="External"/><Relationship Id="rId10" Type="http://schemas.openxmlformats.org/officeDocument/2006/relationships/hyperlink" Target="https://ro.wikipedia.org/w/index.php?title=Integrare_rasial%C4%83&amp;action=edit&amp;redlink=1" TargetMode="External"/><Relationship Id="rId4" Type="http://schemas.openxmlformats.org/officeDocument/2006/relationships/hyperlink" Target="https://ro.wikipedia.org/wiki/Drepturile_omului" TargetMode="External"/><Relationship Id="rId9" Type="http://schemas.openxmlformats.org/officeDocument/2006/relationships/hyperlink" Target="https://ro.wikipedia.org/wiki/Multiculturalis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ro.wikipedia.org/wiki/Aporofobie" TargetMode="External"/><Relationship Id="rId7" Type="http://schemas.openxmlformats.org/officeDocument/2006/relationships/hyperlink" Target="https://ro.wikipedia.org/wiki/Transfobie" TargetMode="External"/><Relationship Id="rId2" Type="http://schemas.openxmlformats.org/officeDocument/2006/relationships/hyperlink" Target="https://ro.wikipedia.org/wiki/Antisemitis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.wikipedia.org/wiki/Xenofobie" TargetMode="External"/><Relationship Id="rId5" Type="http://schemas.openxmlformats.org/officeDocument/2006/relationships/hyperlink" Target="https://ro.wikipedia.org/wiki/Heterofobie" TargetMode="External"/><Relationship Id="rId4" Type="http://schemas.openxmlformats.org/officeDocument/2006/relationships/hyperlink" Target="https://ro.wikipedia.org/wiki/Homofobi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Heterosexism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ro.wikipedia.org/wiki/Serofobi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.wikipedia.org/wiki/Anti%C8%9Big%C4%83nism" TargetMode="External"/><Relationship Id="rId5" Type="http://schemas.openxmlformats.org/officeDocument/2006/relationships/hyperlink" Target="https://ro.wikipedia.org/wiki/Misandrie" TargetMode="External"/><Relationship Id="rId4" Type="http://schemas.openxmlformats.org/officeDocument/2006/relationships/hyperlink" Target="https://ro.wikipedia.org/wiki/Misogini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ro.wikipedia.org/wiki/Drepturile_omului_%C3%AEn_Rom%C3%A2nia#Discriminarea_romilor" TargetMode="External"/><Relationship Id="rId7" Type="http://schemas.openxmlformats.org/officeDocument/2006/relationships/hyperlink" Target="https://ro.wikipedia.org/wiki/Robia_%C3%AEn_%C8%9B%C4%83rile_rom%C3%A2ne" TargetMode="External"/><Relationship Id="rId2" Type="http://schemas.openxmlformats.org/officeDocument/2006/relationships/hyperlink" Target="https://ro.wikipedia.org/wiki/Rasismul_%C3%AEn_Rom%C3%A2ni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.wikipedia.org/wiki/Antimaghiarism" TargetMode="External"/><Relationship Id="rId5" Type="http://schemas.openxmlformats.org/officeDocument/2006/relationships/hyperlink" Target="https://ro.wikipedia.org/wiki/Antisemitismul_%C3%AEn_Rom%C3%A2nia" TargetMode="External"/><Relationship Id="rId4" Type="http://schemas.openxmlformats.org/officeDocument/2006/relationships/hyperlink" Target="https://ro.wikipedia.org/wiki/Holocaustul_%C3%AEn_Rom%C3%A2ni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o.wikipedia.org/wiki/Sclavie" TargetMode="External"/><Relationship Id="rId3" Type="http://schemas.openxmlformats.org/officeDocument/2006/relationships/hyperlink" Target="https://ro.wikipedia.org/w/index.php?title=Persecutare&amp;action=edit&amp;redlink=1" TargetMode="External"/><Relationship Id="rId7" Type="http://schemas.openxmlformats.org/officeDocument/2006/relationships/hyperlink" Target="https://ro.wikipedia.org/wiki/Holocaust" TargetMode="External"/><Relationship Id="rId2" Type="http://schemas.openxmlformats.org/officeDocument/2006/relationships/hyperlink" Target="https://ro.wikipedia.org/wiki/Purificare_etnic%C4%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.wikipedia.org/wiki/Genocid" TargetMode="External"/><Relationship Id="rId5" Type="http://schemas.openxmlformats.org/officeDocument/2006/relationships/hyperlink" Target="https://ro.wikipedia.org/w/index.php?title=Conflict_etnic&amp;action=edit&amp;redlink=1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ro.wikipedia.org/wiki/Epurare_etnic%C4%83" TargetMode="External"/><Relationship Id="rId9" Type="http://schemas.openxmlformats.org/officeDocument/2006/relationships/hyperlink" Target="https://ro.wikipedia.org/wiki/Infrac%C8%9Biune_motivat%C4%83_de_ur%C4%8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o.wikipedia.org/wiki/Avort_selectiv" TargetMode="External"/><Relationship Id="rId3" Type="http://schemas.openxmlformats.org/officeDocument/2006/relationships/hyperlink" Target="https://ro.wikipedia.org/wiki/Mutilare_genital%C4%83" TargetMode="External"/><Relationship Id="rId7" Type="http://schemas.openxmlformats.org/officeDocument/2006/relationships/hyperlink" Target="https://ro.wikipedia.org/wiki/Blamarea_victimei" TargetMode="External"/><Relationship Id="rId2" Type="http://schemas.openxmlformats.org/officeDocument/2006/relationships/hyperlink" Target="https://ro.wikipedia.org/wiki/Violen%C8%9Ba_%C3%AEmpotriva_persoanelor_LGB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.wikipedia.org/wiki/H%C4%83r%C8%9Buire_sexual%C4%83" TargetMode="External"/><Relationship Id="rId5" Type="http://schemas.openxmlformats.org/officeDocument/2006/relationships/hyperlink" Target="https://ro.wikipedia.org/wiki/Violen%C8%9B%C4%83_sexual%C4%83" TargetMode="External"/><Relationship Id="rId4" Type="http://schemas.openxmlformats.org/officeDocument/2006/relationships/hyperlink" Target="https://ro.wikipedia.org/wiki/Violen%C8%9Ba_%C3%AEmpotriva_femeilor" TargetMode="Externa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ro.wikipedia.org/wiki/Apartheid" TargetMode="External"/><Relationship Id="rId7" Type="http://schemas.openxmlformats.org/officeDocument/2006/relationships/hyperlink" Target="https://ro.wikipedia.org/wiki/List%C4%83_neagr%C4%83" TargetMode="External"/><Relationship Id="rId2" Type="http://schemas.openxmlformats.org/officeDocument/2006/relationships/hyperlink" Target="https://ro.wikipedia.org/wiki/Separatis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o.wikipedia.org/w/index.php?title=Diferen%C8%9Ba_de_venit_dintre_b%C4%83rba%C8%9Bi_%C8%99i_femei&amp;action=edit&amp;redlink=1" TargetMode="External"/><Relationship Id="rId5" Type="http://schemas.openxmlformats.org/officeDocument/2006/relationships/hyperlink" Target="https://ro.wikipedia.org/wiki/C%C4%83s%C4%83torii_%C3%AEntre_persoane_de_acela%C8%99i_sex" TargetMode="External"/><Relationship Id="rId4" Type="http://schemas.openxmlformats.org/officeDocument/2006/relationships/hyperlink" Target="https://ro.wikipedia.org/wiki/Legile_de_la_N%C3%BCrnbe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Bine ați venit la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Dezbaterea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n</a:t>
            </a:r>
            <a:r>
              <a:rPr lang="ro-RO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r>
              <a:rPr lang="ro-RO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2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GB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atica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8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nediscriminare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și egalitate de șanse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/>
            <a:r>
              <a:rPr lang="ro-RO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”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Discriminare</a:t>
            </a:r>
            <a:r>
              <a:rPr lang="en-US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nu? </a:t>
            </a:r>
          </a:p>
          <a:p>
            <a:pPr algn="ctr"/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Analiza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unor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cazuri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concrete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si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metode</a:t>
            </a:r>
            <a:r>
              <a:rPr lang="en-US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abordare</a:t>
            </a:r>
            <a:r>
              <a:rPr lang="ro-RO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”</a:t>
            </a:r>
          </a:p>
          <a:p>
            <a:pPr algn="ctr"/>
            <a:r>
              <a:rPr lang="ro-RO" sz="1800" b="1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Râmnicu Sărat, jud. Buzău</a:t>
            </a:r>
          </a:p>
          <a:p>
            <a:pPr algn="ctr"/>
            <a:r>
              <a:rPr lang="ro-RO" sz="18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11.03.2023-12.03.2023</a:t>
            </a:r>
          </a:p>
          <a:p>
            <a:pPr algn="ctr"/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Dezbaterea se desfășoară cu respectarea Legii 52/2003 privind transparența decizională în administrațiile publice locale și centrale</a:t>
            </a:r>
          </a:p>
          <a:p>
            <a:pPr algn="ctr"/>
            <a:endParaRPr lang="ro-RO" sz="1800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prevenire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Toleranț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Toleranță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									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Acțiune afirmativ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Acțiune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Acțiune afirmativ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Acțiune afirmativ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afirmativă</a:t>
            </a:r>
            <a:b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Drepturile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Drepturile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Drepturile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Drepturile omulu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o-RO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Autodetermina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Autodeterminare</a:t>
            </a:r>
            <a:endParaRPr lang="ro-RO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 tooltip="Desegregare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Desegregare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 tooltip="Intersecționalita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Intersecționalitate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 tooltip="Femin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Feminism</a:t>
            </a:r>
            <a:b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 tooltip="Multicultural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Multiculturalism</a:t>
            </a:r>
            <a:r>
              <a:rPr lang="ro-RO" u="none" strike="noStrike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0" tooltip="Integrare rasială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Integrare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0" tooltip="Integrare rasială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0" tooltip="Integrare rasială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rasială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1" tooltip="Integrare socială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Integrare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1" tooltip="Integrare socială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social</a:t>
            </a:r>
            <a:r>
              <a:rPr lang="ro-RO" u="none" strike="noStrike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 tooltip="Asimilare (sociolog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Asimilare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 tooltip="Asimilare (sociolog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 tooltip="Asimilare (sociolog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culturală</a:t>
            </a:r>
            <a:endParaRPr lang="ro-RO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394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endParaRPr lang="ro-RO" u="none" strike="noStrik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Legea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nr. 119/2000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pensiile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drepturi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asigurări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prevede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pensiona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vârstă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mică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decât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bărbatului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2171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endParaRPr lang="ro-RO" u="none" strike="noStrik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Înscrierea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vârstă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şcolară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învățământul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stat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refuzată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deoarece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copilul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infectat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virusul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HIV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68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Studenților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confesiune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adventistă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instituţii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învăţământ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superior de stat nu li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aprobă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cererea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susţine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 examen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sâmbăta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zi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care, conform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preceptelor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adventiste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credincioșii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opriți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îndeplinească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vreo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activitate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523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Anunţul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angajarea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postul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femeie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serviciu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condiţionat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prezentarea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diplome</a:t>
            </a:r>
            <a:r>
              <a:rPr lang="en-US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bacalaureat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47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angajator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adoptă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comportament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jignitor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angajat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provine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dintr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anume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zonă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ţării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5923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deţinut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formulează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plângere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împotriva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personalului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penitenciar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susţine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victima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rezolvării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favorabile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plângerii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sale,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personalul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penitenciar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supune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pedeapsă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iniţiativa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19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timpul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profesor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adresează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elev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dizabilitate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fizică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apelativul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handicapatule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572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admiterea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învăţământul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liceal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superior,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candidaţii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aparţinând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anumite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categorii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beneficiază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locuri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087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Caracteristici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obligatorii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recunoasterea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caz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discriminare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reunirea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celor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două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20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existenţa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diferit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similare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tratarea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situaţii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1000"/>
              </a:spcAft>
              <a:buClrTx/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lipsa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justificări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434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endParaRPr lang="en-US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081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17" y="313944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Cine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victima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discriminarii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ro-RO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Oricine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victima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Normele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interne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internaționale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nu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limitează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sfera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vulnerabile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pot fi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supuse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endParaRPr lang="ro-RO" sz="2000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8361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17" y="313944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Două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persoane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introduc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acţiune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judecătorească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obţinerii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aceluiaşi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drept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recunoscut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Acţiunile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repartizate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două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secţii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aceleiaşi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instanţe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secţii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pronunţă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soluţii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diametral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opuse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acţiunile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identice</a:t>
            </a:r>
            <a:endParaRPr lang="ro-RO" sz="2000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3640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17" y="313944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EXEMPLE REPREZENTATIVE DE DISCRIMINARE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o-R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asociaţii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religioase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recunoscute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refuzat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autoritatea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accesul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finanţare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fondurile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motiv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asociaţia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reprezintă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interesele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comunităţi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religioase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minoritare</a:t>
            </a:r>
            <a:endParaRPr lang="ro-RO" sz="2000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527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17" y="313944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Cine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Dreptul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a nu fi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supus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drept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fundamental al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omului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operează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primul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rând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relaţia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stat.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urmare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obligaţia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a nu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impune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prioritate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tuturor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autorităţilor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agenţilor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statului</a:t>
            </a:r>
            <a:endParaRPr lang="ro-RO" sz="2000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51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17" y="31699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Efectele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negative ale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Discriminarea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 impact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negativ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semnificativ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victimelor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vizând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bunăstarea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sănătatea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Experienţele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actele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discriminare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dus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concluzia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acestea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pot fi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asociate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individual,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prisma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efectelor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simptome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legate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stres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depresie</a:t>
            </a:r>
            <a:endParaRPr lang="ro-RO" sz="2000" b="1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619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17" y="31699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Consiliul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Naţional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en-US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Discriminării</a:t>
            </a:r>
            <a:endParaRPr lang="ro-RO" sz="20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Date de contact</a:t>
            </a:r>
            <a:b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Program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publicul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Luni-Joi 08:00 – 16:30</a:t>
            </a:r>
            <a:b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Vineri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08:00 – 14:00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15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Piata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Valter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Maracineanu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nr 1-3, sector 1, 010155 </a:t>
            </a: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Bucuresti</a:t>
            </a:r>
            <a:b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Telefon</a:t>
            </a: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+4 021 312.65.78 ; +4 021 312.65.79</a:t>
            </a:r>
            <a:b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Fax: +4 021 312.65.85</a:t>
            </a:r>
            <a:b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Email: support @ cncd.org.ro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259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17" y="31699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 MULȚUMIM PENTRU PARTICIPARE!</a:t>
            </a: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endParaRPr lang="ro-RO" sz="20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ro-RO" sz="2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VĂ AȘTEPTĂM MÂINE, 12.03.2023, CU CONTINUAREA  PREZENTĂRII</a:t>
            </a: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ro-RO" sz="2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INSTITUȚIILOR NAȚIONALE ȘI INTERNAȚIONALE</a:t>
            </a: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ro-RO" sz="20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ro-RO" sz="2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SOLUȚIONARE A PETIȚIILOR PRIVIND CAZURILE DE DISCRIMINARE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65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o-RO" sz="20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În funcție de: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Sex,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Rasă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Orientare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sexuală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Religie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Dizabilitate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Limbă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Vârsta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 Specie</a:t>
            </a:r>
            <a:endParaRPr lang="ro-RO" sz="2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6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endParaRPr lang="en-US" sz="20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0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Antisemit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Antisemitism</a:t>
            </a:r>
            <a:endParaRPr lang="ro-RO" sz="2000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0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 tooltip="Aporofob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Aporofobie</a:t>
            </a:r>
            <a:endParaRPr lang="ro-RO" sz="2000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0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Homofob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Homofobie</a:t>
            </a:r>
            <a:endParaRPr lang="ro-RO" sz="2000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0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 tooltip="Heterofob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Heterofobie</a:t>
            </a:r>
            <a:endParaRPr lang="ro-RO" sz="2000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ro-RO" sz="20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 tooltip="Xenofob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 tooltip="Xenofob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Xenofobie</a:t>
            </a:r>
            <a:endParaRPr lang="ro-RO" sz="2000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0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 tooltip="Transfob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Transfobie</a:t>
            </a: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027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endParaRPr lang="en-US" sz="20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Serofob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Serofobie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Heterosex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Heterosexism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Misogin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Misoginie</a:t>
            </a:r>
            <a:endParaRPr lang="ro-RO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Misandr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Misandrie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Antițigăn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Antițigănism</a:t>
            </a:r>
            <a:endParaRPr lang="ro-RO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672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327399"/>
            <a:ext cx="11639006" cy="3323657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Discriminarea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Rasismul în 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Rasismul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Discriminarea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romilor</a:t>
            </a:r>
            <a:endParaRPr lang="ro-RO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Holocaustul în 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Holocaustul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Holocaustul în 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Holocaustul în 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în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Holocaustul în 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Holocaustul în 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România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Antisemitismul în Român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Antisemitismul</a:t>
            </a:r>
            <a:endParaRPr lang="ro-RO" sz="1800" u="none" strike="noStrike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Antimaghiar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Antimaghiarism</a:t>
            </a:r>
            <a:endParaRPr lang="ro-RO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§"/>
            </a:pPr>
            <a:r>
              <a:rPr lang="en-US" sz="1800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 tooltip="Robia în țările româ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Tx/>
              <a:buFont typeface="Wingdings" panose="05000000000000000000" pitchFamily="2" charset="2"/>
              <a:buChar char="§"/>
            </a:pPr>
            <a:endParaRPr lang="ro-RO" u="none" strike="noStrike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9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Manifestări</a:t>
            </a:r>
            <a:endParaRPr lang="ro-RO" sz="20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Purificare etnic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Purificare</a:t>
            </a:r>
            <a:r>
              <a:rPr lang="en-US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Purificare etnic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Purificare etnic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etnică</a:t>
            </a:r>
            <a:r>
              <a:rPr lang="ro-RO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 tooltip="Persecutare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Persecutare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Epurare etnic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Epurare</a:t>
            </a:r>
            <a:r>
              <a:rPr lang="en-US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Epurare etnic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Epurare etnic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etnică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ro-RO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5" tooltip="Conflict etnic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 tooltip="Conflict etnic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onflict</a:t>
            </a:r>
            <a:r>
              <a:rPr lang="en-US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 tooltip="Conflict etnic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 tooltip="Conflict etnic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etnic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 tooltip="Genoci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Genocid</a:t>
            </a:r>
            <a:r>
              <a:rPr lang="ro-RO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US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 tooltip="Holocau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Holocaust</a:t>
            </a:r>
            <a:r>
              <a:rPr lang="en-US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 tooltip="Sclav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Sclavie</a:t>
            </a:r>
            <a:r>
              <a:rPr lang="ro-RO" u="none" strike="noStrike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ro-RO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 tooltip="Infracțiune motivată de u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nfracțiune</a:t>
            </a:r>
            <a:r>
              <a:rPr lang="en-US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 tooltip="Infracțiune motivată de u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 tooltip="Infracțiune motivată de u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motivată</a:t>
            </a:r>
            <a:r>
              <a:rPr lang="en-US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 tooltip="Infracțiune motivată de u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</a:t>
            </a:r>
            <a:r>
              <a:rPr lang="en-US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 tooltip="Infracțiune motivată de u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ură</a:t>
            </a:r>
            <a:endParaRPr lang="ro-RO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94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Manifestări</a:t>
            </a:r>
            <a:endParaRPr lang="ro-RO" sz="20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Violența împotriva persoanelor LGB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Violența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Violența împotriva persoanelor LGB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Violența împotriva persoanelor LGB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împotriva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Violența împotriva persoanelor LGB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Violența împotriva persoanelor LGB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persoanelor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 tooltip="Violența împotriva persoanelor LGB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LGBT</a:t>
            </a:r>
            <a:r>
              <a:rPr lang="ro-RO" u="none" strike="noStrike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 tooltip="Mutilare genit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Mutilare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 tooltip="Mutilare genit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genital</a:t>
            </a:r>
            <a:endParaRPr lang="ro-RO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Violența împotriva femeil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Violența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Violența împotriva femeil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Violența împotriva femeil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împotriva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Violența împotriva femeil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 tooltip="Violența împotriva femeil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femeilor</a:t>
            </a:r>
            <a:r>
              <a:rPr lang="ro-RO" u="none" strike="noStrike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 tooltip="Violență sexu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Violență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 tooltip="Violență sexu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 tooltip="Violență sexu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sexuală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 tooltip="Hărțuire sexu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Hărțuire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 tooltip="Hărțuire sexu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 tooltip="Hărțuire sexual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sexuală</a:t>
            </a:r>
            <a:r>
              <a:rPr lang="ro-RO" u="none" strike="noStrike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										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 tooltip="Blamarea victime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Blamarea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 tooltip="Blamarea victime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 tooltip="Blamarea victime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victimei</a:t>
            </a:r>
            <a:endParaRPr lang="ro-RO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 tooltip="Avort select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Avort</a:t>
            </a:r>
            <a:r>
              <a:rPr lang="en-US" sz="1800" u="none" strike="noStrike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 tooltip="Avort select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none" strike="noStrike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 tooltip="Avort select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selectiv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690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4"/>
            <a:ext cx="8262620" cy="1501775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497" y="3119121"/>
            <a:ext cx="11639006" cy="3531936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Politici</a:t>
            </a:r>
            <a:endParaRPr lang="ro-RO" sz="20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n-US" sz="18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 tooltip="Separat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Separatism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													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 tooltip="Aparthei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Apartheid</a:t>
            </a:r>
            <a:br>
              <a:rPr lang="en-US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Legile de la Nürnber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Legile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 tooltip="Legile de la Nürnber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la Nürnberg</a:t>
            </a:r>
            <a:r>
              <a:rPr lang="ro-RO" u="none" strike="noStrike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											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Căsătorii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între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persoane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același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 tooltip="Căsătorii între persoane de același se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sex</a:t>
            </a:r>
            <a:br>
              <a:rPr lang="en-US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Diferența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venit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dintre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bărbați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și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 tooltip="Diferența de venit dintre bărbați și femei — pagină inexistent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femei</a:t>
            </a:r>
            <a:r>
              <a:rPr lang="ro-RO" u="none" strike="noStrike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 tooltip="Listă neag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Listă</a:t>
            </a:r>
            <a:r>
              <a:rPr lang="en-US" u="none" strike="noStrike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 tooltip="Listă neag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none" strike="noStrike" dirty="0" err="1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 tooltip="Listă neagr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neagră</a:t>
            </a:r>
            <a:endParaRPr lang="en-US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ro-RO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u="none" strike="noStrike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7349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1328</Words>
  <Application>Microsoft Office PowerPoint</Application>
  <PresentationFormat>Widescreen</PresentationFormat>
  <Paragraphs>137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Wingdings 3</vt:lpstr>
      <vt:lpstr>Facet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  <vt:lpstr>“CONSTRUIM COMUNITĂȚI ȘI OAMENI PRIN DIALOG STRUCTURAT ȘI PARTICIPARE PUBLICĂ”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“CONSTRUIM COMUNITĂȚI ȘI OAMENI PRIN DIALOG STRUCTURAT ȘI PARTICIPARE PUBLICĂ” </dc:title>
  <dc:creator>eugenia bratulescu</dc:creator>
  <cp:lastModifiedBy>eugenia bratulescu</cp:lastModifiedBy>
  <cp:revision>9</cp:revision>
  <dcterms:created xsi:type="dcterms:W3CDTF">2023-03-09T03:44:33Z</dcterms:created>
  <dcterms:modified xsi:type="dcterms:W3CDTF">2023-03-10T19:19:21Z</dcterms:modified>
</cp:coreProperties>
</file>