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7" r:id="rId1"/>
  </p:sldMasterIdLst>
  <p:sldIdLst>
    <p:sldId id="256" r:id="rId2"/>
    <p:sldId id="274" r:id="rId3"/>
    <p:sldId id="276" r:id="rId4"/>
    <p:sldId id="277" r:id="rId5"/>
    <p:sldId id="278" r:id="rId6"/>
    <p:sldId id="279" r:id="rId7"/>
    <p:sldId id="280" r:id="rId8"/>
    <p:sldId id="288" r:id="rId9"/>
    <p:sldId id="292" r:id="rId10"/>
    <p:sldId id="293" r:id="rId11"/>
    <p:sldId id="289" r:id="rId12"/>
    <p:sldId id="290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3" r:id="rId21"/>
    <p:sldId id="301" r:id="rId22"/>
    <p:sldId id="304" r:id="rId23"/>
    <p:sldId id="305" r:id="rId24"/>
    <p:sldId id="306" r:id="rId25"/>
    <p:sldId id="307" r:id="rId26"/>
    <p:sldId id="308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6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85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54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08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31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62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6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7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5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8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7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2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8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2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5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5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rgbClr val="FFFF00">
                <a:alpha val="32000"/>
              </a:srgbClr>
            </a:gs>
            <a:gs pos="74000">
              <a:schemeClr val="accent1">
                <a:lumMod val="45000"/>
                <a:lumOff val="55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20BAED2-5369-4401-BB52-C234B616EED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8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ro.wikipedia.org/wiki/Prejudecat%C4%83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ro.wikipedia.org/wiki/Imperiul_Otoman" TargetMode="External"/><Relationship Id="rId2" Type="http://schemas.openxmlformats.org/officeDocument/2006/relationships/hyperlink" Target="https://ro.wikipedia.org/wiki/Peninsula_Balcanic%C4%83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ro.wikipedia.org/wiki/Ghetou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e.eeoc.gov/stats/litigation.html" TargetMode="External"/><Relationship Id="rId2" Type="http://schemas.openxmlformats.org/officeDocument/2006/relationships/hyperlink" Target="http://topics.law.cornell.edu/wex/employment_discrimination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ro.wikipedia.org/wiki/Wayback_Machine" TargetMode="External"/><Relationship Id="rId4" Type="http://schemas.openxmlformats.org/officeDocument/2006/relationships/hyperlink" Target="https://web.archive.org/web/20100528071359/http:/archive.eeoc.gov/stats/litigation.html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o.wikipedia.org/wiki/R%C4%83zboiul_de_secesiune" TargetMode="External"/><Relationship Id="rId2" Type="http://schemas.openxmlformats.org/officeDocument/2006/relationships/hyperlink" Target="https://ro.wikipedia.org/wiki/Statele_Unite_ale_Americii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ro.wikipedia.org/wiki/Homosexualitat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PROIECT COFINANȚAT DIN FONDUL SOCIAL EUROPEAN PRIN </a:t>
            </a:r>
            <a:r>
              <a:rPr lang="en-US" alt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		  </a:t>
            </a: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PROGRAMUL OPERAȚIONAL CAPACITATE ADMINISTRATIVĂ 2014-2020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C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od SIPOCA </a:t>
            </a: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995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/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od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MySMIS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151210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Beneficiar: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Asociația Simț Civic 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Partener: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Asociația de Tineret Onix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Partener de Dezvoltare Locală: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UAT Comuna Valea Râmnicului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Durata de implementare</a:t>
            </a:r>
            <a:r>
              <a:rPr lang="en-US" alt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-</a:t>
            </a: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14 luni:</a:t>
            </a:r>
            <a:r>
              <a:rPr lang="ro-RO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11.07.2022 - 10.09.202</a:t>
            </a:r>
            <a:r>
              <a:rPr lang="ro-RO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3</a:t>
            </a:r>
          </a:p>
          <a:p>
            <a:pPr marL="285750" indent="-285750" algn="just">
              <a:lnSpc>
                <a:spcPct val="100000"/>
              </a:lnSpc>
            </a:pPr>
            <a:endParaRPr lang="ro-RO" sz="18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1" y="3705860"/>
            <a:ext cx="11756570" cy="296926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Formele</a:t>
            </a:r>
            <a:r>
              <a:rPr lang="en-US" sz="24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ro-RO" sz="24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discriminării</a:t>
            </a:r>
            <a:endParaRPr lang="en-US" sz="24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pe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bază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de sex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orientare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sexuală</a:t>
            </a:r>
            <a:endParaRPr lang="ro-RO" sz="19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lvl="1" algn="just"/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Discriminarea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această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natură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este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considerată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o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formă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de </a:t>
            </a:r>
            <a:r>
              <a:rPr lang="en-US" sz="2400" b="0" i="0" strike="noStrike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hlinkClick r:id="rId2" tooltip="Prejudeca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prejudecată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circumstanțe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specifice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este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ilegală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multe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țări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inclusiv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România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(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legea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nr. 202/2002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privind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lang="en-US" sz="2400" b="0" i="0" strike="noStrike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egalitatea de </a:t>
            </a:r>
            <a:r>
              <a:rPr lang="en-US" sz="2400" b="0" i="0" strike="noStrike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șanse</a:t>
            </a:r>
            <a:r>
              <a:rPr lang="en-US" sz="2400" b="0" i="0" strike="noStrike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strike="noStrike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2400" b="0" i="0" strike="noStrike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2400" b="0" i="0" strike="noStrike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tratament</a:t>
            </a:r>
            <a:r>
              <a:rPr lang="en-US" sz="2400" b="0" i="0" strike="noStrike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strike="noStrike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între</a:t>
            </a:r>
            <a:r>
              <a:rPr lang="en-US" sz="2400" b="0" i="0" strike="noStrike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strike="noStrike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femei</a:t>
            </a:r>
            <a:r>
              <a:rPr lang="en-US" sz="2400" b="0" i="0" strike="noStrike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strike="noStrike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2400" b="0" i="0" strike="noStrike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strike="noStrike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bărbați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actualizată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2015,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vederea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eliminării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tuturor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formelor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bazate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pe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criteriul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de sex,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toate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sferele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vieții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publice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din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România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)</a:t>
            </a:r>
            <a:r>
              <a:rPr lang="ro-RO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.</a:t>
            </a:r>
            <a:endParaRPr lang="en-US" sz="2100" b="0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0374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1" y="3705860"/>
            <a:ext cx="11756570" cy="2969260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sz="2200" b="1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Formele</a:t>
            </a:r>
            <a:r>
              <a:rPr lang="en-US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ro-RO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discriminării</a:t>
            </a:r>
            <a:endParaRPr lang="en-US" sz="22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2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Discriminarea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la </a:t>
            </a:r>
            <a:r>
              <a:rPr lang="en-US" sz="22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locul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22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muncă</a:t>
            </a:r>
            <a:endParaRPr lang="ro-RO" sz="1900" b="1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lvl="1" algn="just"/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Discriminarea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la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locul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muncă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se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referă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la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interzicerea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anumitor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persoane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aplice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primească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anumite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locuri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muncă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pe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baza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rasă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vârstă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sex,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religie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înălțime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greutate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naționalitate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handicap,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orientare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sexuală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identitatea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gen.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relația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cu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sociologia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discriminările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la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angajare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de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obicei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se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referă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la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evenimente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se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întâmplă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societate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la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momentul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respectiv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 De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exemplu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anii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1950-1960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părea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ridicol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se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angajeze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un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bărbat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afro-american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absolut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nemaiauzit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a se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angaja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o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femeie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afro-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americană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multe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slujbe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din SUA. Cu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toate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acestea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astăzi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societatea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noastră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este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norma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absolută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a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angaja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orice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persoană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calificată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</a:t>
            </a:r>
            <a:endParaRPr lang="en-US" sz="1900" b="0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7288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1" y="3705860"/>
            <a:ext cx="11756570" cy="2969260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sz="2200" b="1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Formele</a:t>
            </a:r>
            <a:r>
              <a:rPr lang="en-US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ro-RO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discriminării</a:t>
            </a:r>
            <a:endParaRPr lang="en-US" sz="22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2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Discriminarea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la </a:t>
            </a:r>
            <a:r>
              <a:rPr lang="en-US" sz="22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locul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22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muncă</a:t>
            </a:r>
            <a:endParaRPr lang="ro-RO" sz="2000" b="1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lvl="1" algn="just"/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Discriminarea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la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locul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muncă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s-a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redus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enorm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comparativ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cu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anii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anteriori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Acest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lucru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se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datorează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unor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legi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interzic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discriminarea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relațiile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muncă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 </a:t>
            </a:r>
            <a:endParaRPr lang="ro-RO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lvl="1" algn="just"/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societatea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noastră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astăzi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toată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lumea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este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obligată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să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trateze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toate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tipurile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diferite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oameni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la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fel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să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le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acorde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aceleași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șanse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 </a:t>
            </a:r>
            <a:endParaRPr lang="ro-RO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lvl="1" algn="just"/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Dacă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un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angajator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încalcă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aceste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reguli,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el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poate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fi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acționat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justiție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pentru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motive de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</a:t>
            </a:r>
            <a:endParaRPr lang="en-US" b="0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2585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1" y="3705860"/>
            <a:ext cx="11756570" cy="296926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200" b="1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Formele</a:t>
            </a:r>
            <a:r>
              <a:rPr lang="en-US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ro-RO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discriminării</a:t>
            </a:r>
            <a:endParaRPr lang="en-US" sz="22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pe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bază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limbă</a:t>
            </a:r>
            <a:endParaRPr lang="en-US" sz="20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Diversitatea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limbă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este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protejată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respectată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către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majoritatea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țărilor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pentru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valoarea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diversității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culturale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 Cu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toate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acestea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oamenii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sunt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uneori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supuși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unui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tratament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diferit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deoarece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limba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lor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preferată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este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asociată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cu un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anumit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grup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clasă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categorie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Frecvent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limba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preferată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este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doar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un alt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atribut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separare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unui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grup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etnic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 </a:t>
            </a:r>
            <a:endParaRPr lang="ro-RO" sz="18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Există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cazul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nu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există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tratament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defavorabil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față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o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persoană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un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grup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oameni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vorbesc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o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anumită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limbă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dialect</a:t>
            </a:r>
            <a:r>
              <a:rPr 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en-US" b="0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7919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1" y="3705860"/>
            <a:ext cx="11756570" cy="296926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200" b="1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Formele</a:t>
            </a:r>
            <a:r>
              <a:rPr lang="en-US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ro-RO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discriminării</a:t>
            </a:r>
            <a:endParaRPr lang="en-US" sz="22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pe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bază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limbă</a:t>
            </a:r>
            <a:endParaRPr lang="en-US" sz="20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Discriminarea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limbă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este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sugerată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fie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etichetată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lang="en-US" sz="1800" b="1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linguicism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lang="en-US" sz="1800" b="1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logocism</a:t>
            </a:r>
            <a:r>
              <a:rPr lang="en-US" sz="1800" b="1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 </a:t>
            </a:r>
            <a:endParaRPr lang="ro-RO" sz="18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Anti-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discriminatorii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fac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eforturi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acomoda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persoanele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vorbesc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limbi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diferite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nu pot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avea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o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influență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țara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lor cu o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altă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limba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predominantă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"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oficială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". </a:t>
            </a:r>
            <a:endParaRPr lang="ro-RO" sz="18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Această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protecție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este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bilingvismul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cum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fi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documente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oficiale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două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limbi,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multiculturalismului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mai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mult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două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limbi</a:t>
            </a:r>
            <a:endParaRPr lang="en-US" sz="1800" b="0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8058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1" y="3705860"/>
            <a:ext cx="11756570" cy="296926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200" b="1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Formele</a:t>
            </a:r>
            <a:r>
              <a:rPr lang="en-US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ro-RO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discriminării</a:t>
            </a:r>
            <a:endParaRPr lang="en-US" sz="22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Discriminarea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pe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bază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vârstă</a:t>
            </a:r>
            <a:endParaRPr lang="en-US" sz="20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manifestă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printr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-o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preferință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firmelor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angaja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cu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predilecție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proaspăt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absolvenți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care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acceptă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un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salariu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mic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pofida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volumului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muncă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mare,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pentru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altfel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nu pot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acumula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experienta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necesară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 </a:t>
            </a:r>
            <a:endParaRPr lang="ro-RO" sz="18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asemenea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există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o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reticență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firmelor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angaja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persoane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cu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vârste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peste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50</a:t>
            </a:r>
            <a:r>
              <a:rPr lang="ro-RO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ani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persoane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despre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se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consideră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s-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acomoda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mai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greu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valorilor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firmei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despre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se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știe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au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așteptări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mai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mari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din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punct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vedere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salarial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sunt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mai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puțin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interesate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lucra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ore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suplimentare</a:t>
            </a:r>
            <a:endParaRPr lang="en-US" sz="1800" b="0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0873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1" y="3705860"/>
            <a:ext cx="11756570" cy="2969260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sz="2200" b="1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Formele</a:t>
            </a:r>
            <a:r>
              <a:rPr lang="en-US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ro-RO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discriminării</a:t>
            </a:r>
            <a:endParaRPr lang="en-US" sz="22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inversă</a:t>
            </a:r>
            <a:endParaRPr lang="en-US" sz="20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Unele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încercări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anti-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au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fost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criticate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 </a:t>
            </a:r>
            <a:r>
              <a:rPr lang="en-US" sz="1800" b="0" i="1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en-US" sz="1800" b="0" i="1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1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inversă</a:t>
            </a:r>
            <a:r>
              <a:rPr lang="en-US" sz="1800" b="0" i="1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 </a:t>
            </a:r>
            <a:endParaRPr lang="ro-RO" sz="18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special,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cotele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minoritate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discriminează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membri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ai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unui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grup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dominant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majoritar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 </a:t>
            </a:r>
            <a:endParaRPr lang="ro-RO" sz="18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opoziție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cu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preferințele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sale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rasiale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Ward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Connerly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la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Institutul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American 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Drepturilor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Civile 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declarat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: "Nu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este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nimic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pozitiv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afirmativ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egal" cu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privire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afirmația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"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programe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acțiune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acorde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întâietate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unor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grupuri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pe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criterii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rasă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.„</a:t>
            </a:r>
            <a:endParaRPr lang="ro-RO" sz="1800" b="0" i="0" baseline="30000" dirty="0">
              <a:solidFill>
                <a:srgbClr val="3366CC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Există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cazuri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totuși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cum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fi Noack v.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cazul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YMCA din SUA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Curtea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 V-a, care include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părtinirea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categorică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gen anti-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masculin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într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-un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mediu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lucru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tradițional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feminin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ca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exemplu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cel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îngrijire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copiilor</a:t>
            </a:r>
            <a:r>
              <a:rPr lang="en-US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en-US" sz="1800" b="0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5137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1" y="3705860"/>
            <a:ext cx="11756570" cy="2969260"/>
          </a:xfrm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sz="2200" b="1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Formele</a:t>
            </a:r>
            <a:r>
              <a:rPr lang="en-US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ro-RO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discriminării</a:t>
            </a:r>
            <a:endParaRPr lang="en-US" sz="22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pozitivă</a:t>
            </a:r>
            <a:endParaRPr lang="en-US" sz="24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algn="l"/>
            <a:endParaRPr lang="en-US" sz="18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Măsurile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vizează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un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anumit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grup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urmăresc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eliminarea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prevenirea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discriminării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compensarea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dezavantajelor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rezultate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din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atitudini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comportamente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structuri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existente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poartă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denumirea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 </a:t>
            </a:r>
            <a:r>
              <a:rPr lang="en-US" sz="1800" b="0" i="1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en-US" sz="1800" b="0" i="1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1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pozitivă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</a:t>
            </a:r>
          </a:p>
          <a:p>
            <a:pPr algn="just"/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Există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tendința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abandonare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sintagmei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lang="en-US" sz="1800" b="0" i="1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en-US" sz="1800" b="0" i="1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1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pozitivă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favoarea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celor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 </a:t>
            </a:r>
            <a:r>
              <a:rPr lang="en-US" sz="1800" b="0" i="1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măsuri</a:t>
            </a:r>
            <a:r>
              <a:rPr lang="en-US" sz="1800" b="0" i="1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1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specifice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 </a:t>
            </a:r>
            <a:r>
              <a:rPr lang="en-US" sz="1800" b="0" i="1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tratament</a:t>
            </a:r>
            <a:r>
              <a:rPr lang="en-US" sz="1800" b="0" i="1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1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preferențial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deoarece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spre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deosebire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discriminarea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pozitivă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care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presupune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acordarea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unei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preferințe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automate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absolute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membrilor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grupului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minoritar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celelalte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două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vizează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asigurarea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egalității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depline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efective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permițând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aprecierea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se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facă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concret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de la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caz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caz</a:t>
            </a:r>
            <a:r>
              <a:rPr lang="en-US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en-US" sz="1800" b="0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6764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1" y="3705860"/>
            <a:ext cx="11756570" cy="2969260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sz="2200" b="1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Formele</a:t>
            </a:r>
            <a:r>
              <a:rPr lang="en-US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ro-RO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discriminării</a:t>
            </a:r>
            <a:endParaRPr lang="en-US" sz="22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Discriminarea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persoanelor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cu handicap</a:t>
            </a:r>
            <a:endParaRPr lang="en-US" sz="18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Discriminarea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împotriva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persoanelor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cu handicap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favoarea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persoanelor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nu </a:t>
            </a:r>
            <a:r>
              <a:rPr lang="ro-RO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au un handicap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se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numește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ableism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disablism. </a:t>
            </a:r>
            <a:endParaRPr lang="ro-RO" sz="18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Discriminarea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celor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cu handicap,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tratează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persoanele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fără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handicap ca standard de "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viață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normală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",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rezultate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locuri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publice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private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servicii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educație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asistență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socială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sunt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construite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pentru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servi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"standard"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oameni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cu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excepția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celor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cu diverse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handicapuri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</a:t>
            </a:r>
            <a:endParaRPr lang="ro-RO" sz="18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Leg</a:t>
            </a:r>
            <a:r>
              <a:rPr lang="ro-RO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islația</a:t>
            </a:r>
            <a:r>
              <a:rPr lang="ro-RO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din majoritatea țărilor, în special din Uniunea Europeană,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asigură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egalitatea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acces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clădiri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servicii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ro-RO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pentru persoanele cu handicap.</a:t>
            </a:r>
            <a:endParaRPr lang="en-US" sz="18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algn="just"/>
            <a:endParaRPr lang="en-US" sz="1800" b="0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73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1" y="3705860"/>
            <a:ext cx="11756570" cy="2969260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sz="2200" b="1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Formele</a:t>
            </a:r>
            <a:r>
              <a:rPr lang="en-US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ro-RO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discriminării</a:t>
            </a:r>
            <a:endParaRPr lang="en-US" sz="22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Discriminarea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religioasă</a:t>
            </a:r>
            <a:endParaRPr lang="en-US" sz="20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18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1800" b="0" i="0" dirty="0" err="1">
                <a:effectLst/>
                <a:latin typeface="Trebuchet MS" panose="020B0603020202020204" pitchFamily="34" charset="0"/>
              </a:rPr>
              <a:t>Discriminare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religioasă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este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evaluarea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sau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tratarea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unei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persoane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sau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a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unui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grup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diferit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datorită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credinței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lor.</a:t>
            </a:r>
            <a:endParaRPr lang="ro-RO" sz="1800" dirty="0">
              <a:solidFill>
                <a:srgbClr val="202122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ro-RO" sz="1800" dirty="0">
                <a:solidFill>
                  <a:srgbClr val="202122"/>
                </a:solidFill>
                <a:latin typeface="Trebuchet MS" panose="020B0603020202020204" pitchFamily="34" charset="0"/>
              </a:rPr>
              <a:t>D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iscriminarea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religioasă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are loc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atunci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când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cineva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este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refuzat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protecție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egală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fața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legilor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egalitatea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statut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temeiul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legii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egalitatea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tratament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administrarea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justiției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egalitatea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șanse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accesul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locuri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muncă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educație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locuințe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servicii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publice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facilități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precum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loc public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pentru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exercitarea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lor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dreptul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lor la libertate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religioasă</a:t>
            </a:r>
            <a:r>
              <a:rPr lang="ro-RO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</a:t>
            </a:r>
          </a:p>
          <a:p>
            <a:pPr algn="just"/>
            <a:endParaRPr lang="en-US" sz="1800" b="0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6484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2656840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sz="26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Ce </a:t>
            </a:r>
            <a:r>
              <a:rPr lang="en-US" sz="2600" b="1" dirty="0" err="1">
                <a:solidFill>
                  <a:srgbClr val="202124"/>
                </a:solidFill>
                <a:latin typeface="Trebuchet MS" panose="020B0603020202020204" pitchFamily="34" charset="0"/>
              </a:rPr>
              <a:t>este</a:t>
            </a:r>
            <a:r>
              <a:rPr lang="en-US" sz="2600" b="1" dirty="0">
                <a:solidFill>
                  <a:srgbClr val="202124"/>
                </a:solidFill>
                <a:latin typeface="Trebuchet MS" panose="020B0603020202020204" pitchFamily="34" charset="0"/>
              </a:rPr>
              <a:t> </a:t>
            </a:r>
            <a:r>
              <a:rPr lang="en-US" sz="2600" b="1" dirty="0" err="1">
                <a:solidFill>
                  <a:srgbClr val="202124"/>
                </a:solidFill>
                <a:latin typeface="Trebuchet MS" panose="020B0603020202020204" pitchFamily="34" charset="0"/>
              </a:rPr>
              <a:t>discriminarea</a:t>
            </a:r>
            <a:r>
              <a:rPr lang="en-US" sz="2600" b="1" dirty="0">
                <a:solidFill>
                  <a:srgbClr val="202124"/>
                </a:solidFill>
                <a:latin typeface="Trebuchet MS" panose="020B0603020202020204" pitchFamily="34" charset="0"/>
              </a:rPr>
              <a:t>?</a:t>
            </a:r>
          </a:p>
          <a:p>
            <a:pPr algn="ctr">
              <a:lnSpc>
                <a:spcPct val="100000"/>
              </a:lnSpc>
            </a:pPr>
            <a:endParaRPr lang="en-US" sz="20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Prin</a:t>
            </a:r>
            <a:r>
              <a:rPr lang="en-US" sz="2000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lang="en-US" sz="2000" b="1" i="0" dirty="0" err="1">
                <a:solidFill>
                  <a:srgbClr val="040C28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en-US" sz="2000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 se </a:t>
            </a:r>
            <a:r>
              <a:rPr lang="en-US" sz="2000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înțelege</a:t>
            </a:r>
            <a:r>
              <a:rPr lang="en-US" sz="2000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000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orice</a:t>
            </a:r>
            <a:r>
              <a:rPr lang="en-US" sz="2000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000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deosebire</a:t>
            </a:r>
            <a:r>
              <a:rPr lang="en-US" sz="2000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2000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excludere</a:t>
            </a:r>
            <a:r>
              <a:rPr lang="en-US" sz="2000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2000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restricție</a:t>
            </a:r>
            <a:r>
              <a:rPr lang="en-US" sz="2000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000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2000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000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preferință</a:t>
            </a:r>
            <a:r>
              <a:rPr lang="en-US" sz="2000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pe </a:t>
            </a:r>
            <a:r>
              <a:rPr lang="en-US" sz="2000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baza</a:t>
            </a:r>
            <a:r>
              <a:rPr lang="en-US" sz="2000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000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criteriilor</a:t>
            </a:r>
            <a:r>
              <a:rPr lang="en-US" sz="2000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000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prevăzute</a:t>
            </a:r>
            <a:r>
              <a:rPr lang="en-US" sz="2000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2000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legislația</a:t>
            </a:r>
            <a:r>
              <a:rPr lang="en-US" sz="2000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000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2000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000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vigoare</a:t>
            </a:r>
            <a:endParaRPr lang="en-US" sz="2000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Discriminarea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este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acțiune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care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presupune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un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tratament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diferit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nedrept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față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persoane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din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cauza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apartenenței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lor la un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anumit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grup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social.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Există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mai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multe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forme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comportamente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discriminatorii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dar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toate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au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comun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faptul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că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implică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anumită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formă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excludere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sau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respingere</a:t>
            </a:r>
            <a:endParaRPr lang="ro-RO" sz="2000" b="1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248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1" y="3705860"/>
            <a:ext cx="11756570" cy="296926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200" b="1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Formele</a:t>
            </a:r>
            <a:r>
              <a:rPr lang="en-US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ro-RO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discriminării</a:t>
            </a:r>
            <a:endParaRPr lang="en-US" sz="22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Discriminarea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religioasă</a:t>
            </a:r>
            <a:endParaRPr lang="en-US" sz="20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o-RO" sz="18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EXEMPLUL 1</a:t>
            </a:r>
            <a:endParaRPr lang="en-US" sz="18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1800" b="0" i="0" dirty="0">
                <a:effectLst/>
                <a:latin typeface="Trebuchet MS" panose="020B0603020202020204" pitchFamily="34" charset="0"/>
              </a:rPr>
              <a:t>De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exemplu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populația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creștină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indigenă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din </a:t>
            </a:r>
            <a:r>
              <a:rPr lang="en-US" sz="1800" b="0" i="0" u="none" strike="noStrike" dirty="0" err="1">
                <a:effectLst/>
                <a:latin typeface="Trebuchet MS" panose="020B0603020202020204" pitchFamily="34" charset="0"/>
                <a:hlinkClick r:id="rId2" tooltip="Peninsula Balcanic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Balcani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 (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cunoscută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sub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numele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de "rayah"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sau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"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turma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protejată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") a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trăit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sub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guvernarea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 </a:t>
            </a:r>
            <a:r>
              <a:rPr lang="en-US" sz="1800" b="0" i="0" u="none" strike="noStrike" dirty="0" err="1">
                <a:latin typeface="Trebuchet MS" panose="020B0603020202020204" pitchFamily="34" charset="0"/>
                <a:hlinkClick r:id="rId3" tooltip="Imperiul Otoma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Imperiului</a:t>
            </a:r>
            <a:r>
              <a:rPr lang="en-US" sz="1800" b="0" i="0" u="none" strike="noStrike" dirty="0">
                <a:solidFill>
                  <a:srgbClr val="3085ED"/>
                </a:solidFill>
                <a:effectLst/>
                <a:latin typeface="Trebuchet MS" panose="020B0603020202020204" pitchFamily="34" charset="0"/>
                <a:hlinkClick r:id="rId3" tooltip="Imperiul Otoma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b="0" i="0" u="none" strike="noStrike" dirty="0" err="1">
                <a:effectLst/>
                <a:latin typeface="Trebuchet MS" panose="020B0603020202020204" pitchFamily="34" charset="0"/>
                <a:hlinkClick r:id="rId3" tooltip="Imperiul Otoma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Otoman</a:t>
            </a:r>
            <a:r>
              <a:rPr lang="ro-RO" sz="1800" u="none" strike="noStrike" dirty="0">
                <a:latin typeface="Trebuchet MS" panose="020B0603020202020204" pitchFamily="34" charset="0"/>
              </a:rPr>
              <a:t>. </a:t>
            </a:r>
          </a:p>
          <a:p>
            <a:pPr algn="just"/>
            <a:r>
              <a:rPr lang="en-US" sz="1800" b="0" i="0" dirty="0" err="1">
                <a:effectLst/>
                <a:latin typeface="Trebuchet MS" panose="020B0603020202020204" pitchFamily="34" charset="0"/>
              </a:rPr>
              <a:t>Cuvântul</a:t>
            </a:r>
            <a:r>
              <a:rPr lang="ro-RO" sz="1800" b="0" i="0" dirty="0">
                <a:effectLst/>
                <a:latin typeface="Trebuchet MS" panose="020B0603020202020204" pitchFamily="34" charset="0"/>
              </a:rPr>
              <a:t> „i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-Rayah</a:t>
            </a:r>
            <a:r>
              <a:rPr lang="ro-RO" sz="1800" b="0" i="0" dirty="0">
                <a:effectLst/>
                <a:latin typeface="Trebuchet MS" panose="020B0603020202020204" pitchFamily="34" charset="0"/>
              </a:rPr>
              <a:t>”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este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uneori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tradus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ca „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vite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”,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mai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degrabă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decât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„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turmă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”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sau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„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subiecte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”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pentru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a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sublinia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effectLst/>
                <a:latin typeface="Trebuchet MS" panose="020B0603020202020204" pitchFamily="34" charset="0"/>
              </a:rPr>
              <a:t>statutul</a:t>
            </a:r>
            <a:r>
              <a:rPr lang="en-US" sz="1800" b="0" i="0" dirty="0">
                <a:effectLst/>
                <a:latin typeface="Trebuchet MS" panose="020B0603020202020204" pitchFamily="34" charset="0"/>
              </a:rPr>
              <a:t> inferior al rayah. </a:t>
            </a:r>
          </a:p>
          <a:p>
            <a:pPr algn="just"/>
            <a:endParaRPr lang="en-US" sz="1800" b="0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2568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1" y="3705860"/>
            <a:ext cx="11756570" cy="2969260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pPr algn="ctr">
              <a:lnSpc>
                <a:spcPct val="100000"/>
              </a:lnSpc>
            </a:pPr>
            <a:r>
              <a:rPr lang="en-US" sz="2400" b="1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Formele</a:t>
            </a:r>
            <a:r>
              <a:rPr lang="en-US" sz="24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ro-RO" sz="24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discriminării</a:t>
            </a:r>
            <a:endParaRPr lang="en-US" sz="24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Discriminarea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religioasă</a:t>
            </a:r>
            <a:endParaRPr lang="en-US" sz="24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o-RO" sz="24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EXEMPLUL 2</a:t>
            </a:r>
            <a:endParaRPr lang="en-US" sz="24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18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ro-RO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n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multe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țări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creștine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au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existat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restricții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cu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privire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ocupațiile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pe care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evreii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puteau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profeseze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împingându-i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roluri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marginale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sociale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considerate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inferioare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cum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fi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cele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fiscale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cele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legate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colectarea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chiriilor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camătă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ocupații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erau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tolerați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 pe un "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rău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necesar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".  </a:t>
            </a:r>
            <a:endParaRPr lang="ro-RO" sz="18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Numărul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evrei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permis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ședere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diferite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locuri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fost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limitat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s-au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concentrat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lang="en-US" sz="1800" b="0" i="0" u="none" strike="noStrike" dirty="0" err="1">
                <a:effectLst/>
                <a:latin typeface="Trebuchet MS" panose="020B0603020202020204" pitchFamily="34" charset="0"/>
                <a:hlinkClick r:id="rId2" tooltip="Ghetou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ghetouri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nu le-au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fost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permis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aibă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teren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propriu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 </a:t>
            </a:r>
            <a:endParaRPr lang="ro-RO" sz="18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Al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patrulea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Consiliu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la Lateran din 1215 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decretat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evreii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trebuie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poarte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haine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distinctive</a:t>
            </a:r>
            <a:r>
              <a:rPr lang="ro-RO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</a:t>
            </a:r>
            <a:endParaRPr lang="en-US" sz="1800" b="0" i="0" dirty="0">
              <a:effectLst/>
              <a:latin typeface="Trebuchet MS" panose="020B0603020202020204" pitchFamily="34" charset="0"/>
            </a:endParaRPr>
          </a:p>
          <a:p>
            <a:pPr algn="just"/>
            <a:endParaRPr lang="en-US" sz="1800" b="0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2982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1" y="3705860"/>
            <a:ext cx="11756570" cy="2969260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sz="2200" b="1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Formele</a:t>
            </a:r>
            <a:r>
              <a:rPr lang="en-US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ro-RO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discriminării</a:t>
            </a:r>
            <a:endParaRPr lang="en-US" sz="22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Discriminarea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persoanelor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religioase</a:t>
            </a:r>
            <a:endParaRPr lang="en-US" sz="18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Manifestarea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discriminatorie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față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persoanele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trăiesc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urmând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principii morale de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ordin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religios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principii care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îi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obligă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uneori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să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afișeze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simboluri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religioase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ostentative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care nu sunt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permise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la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locul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muncă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alteori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să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discrimineze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ei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înșiși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minoritățile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sexuale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religioase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de ex. un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funcționar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stare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civilă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refuză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din motive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religioase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să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căsătorească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un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cuplu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homosexual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într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-o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țară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căsătoriile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parteneriatele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civile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între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homosexuali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sunt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legale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un medic/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psiholog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refuză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din motive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religioase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să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trateze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homosexuali</a:t>
            </a:r>
            <a:r>
              <a:rPr lang="ro-RO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</a:t>
            </a:r>
          </a:p>
          <a:p>
            <a:pPr algn="just"/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Corectitudinea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politică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globalizarea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tind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să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pună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presiune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pe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instituții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culturi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persoane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să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accepte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contradicție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cu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propriile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valori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morale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diferite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practici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lezează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libertatea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exercitării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actelor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cult conform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principiilor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morale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7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religioase</a:t>
            </a:r>
            <a:endParaRPr lang="en-US" sz="1700" b="0" i="0" dirty="0">
              <a:effectLst/>
              <a:latin typeface="Trebuchet MS" panose="020B0603020202020204" pitchFamily="34" charset="0"/>
            </a:endParaRPr>
          </a:p>
          <a:p>
            <a:pPr algn="just"/>
            <a:endParaRPr lang="en-US" sz="1800" b="0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66365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1" y="3301365"/>
            <a:ext cx="11756570" cy="3373755"/>
          </a:xfrm>
          <a:solidFill>
            <a:srgbClr val="FFFF00"/>
          </a:solidFill>
        </p:spPr>
        <p:txBody>
          <a:bodyPr>
            <a:normAutofit fontScale="40000" lnSpcReduction="20000"/>
          </a:bodyPr>
          <a:lstStyle/>
          <a:p>
            <a:pPr algn="ctr">
              <a:lnSpc>
                <a:spcPct val="100000"/>
              </a:lnSpc>
            </a:pPr>
            <a:r>
              <a:rPr lang="en-US" sz="5000" b="1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Formele</a:t>
            </a:r>
            <a:r>
              <a:rPr lang="en-US" sz="50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ro-RO" sz="50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discriminării</a:t>
            </a:r>
            <a:endParaRPr lang="en-US" sz="50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it-IT" sz="50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Discriminarea pe baza stării de sănătate ori a vaccinării</a:t>
            </a:r>
            <a:endParaRPr lang="ro-RO" sz="50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algn="l"/>
            <a:endParaRPr lang="en-US" sz="42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Persoanele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infectate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cu HIV au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fost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uneori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supuse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discriminării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 Din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acest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motiv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s-au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adoptat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legi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să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combată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această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 Art. 2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aliniat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1 din OUG 137/2000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interzice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in mod explicit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orice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pe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motiv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infectare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HIV</a:t>
            </a:r>
            <a:r>
              <a:rPr lang="ro-RO" sz="3400" b="0" i="0" baseline="30000" dirty="0">
                <a:solidFill>
                  <a:srgbClr val="3366CC"/>
                </a:solidFill>
                <a:effectLst/>
                <a:latin typeface="Trebuchet MS" panose="020B0603020202020204" pitchFamily="34" charset="0"/>
              </a:rPr>
              <a:t>.</a:t>
            </a:r>
            <a:endParaRPr lang="en-US" sz="34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Odată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cu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răspândirea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pandemiei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COVID-19 s-a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remarcat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apariția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unor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discriminării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impotriva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persoanelor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fie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erau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bănuite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 fi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infectate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cu covid-19, fie nu se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vaccinaseră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impotriva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acestei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boli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 </a:t>
            </a:r>
            <a:endParaRPr lang="ro-RO" sz="34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Astfel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persoane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veneau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din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țări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considerate in "zona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roșie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",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adică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cu un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număr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mare de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infectări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cu covid-19,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erau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obligate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să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intre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in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carantină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 De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asemeni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s-a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instituit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in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unele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țări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interzicerea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participării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la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anumite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activități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ori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pătrunderii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anumite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locuri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pentru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persoane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nu se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vaccinaseră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impotriva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covid-19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ori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nu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parcurseseră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schema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completă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vacinare</a:t>
            </a:r>
            <a:r>
              <a:rPr lang="ro-RO" sz="3400" b="0" i="0" baseline="30000" dirty="0">
                <a:solidFill>
                  <a:srgbClr val="3366CC"/>
                </a:solidFill>
                <a:effectLst/>
                <a:latin typeface="Trebuchet MS" panose="020B0603020202020204" pitchFamily="34" charset="0"/>
              </a:rPr>
              <a:t>.</a:t>
            </a:r>
          </a:p>
          <a:p>
            <a:pPr algn="just"/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Președintele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lang="ro-RO" sz="3400" b="0" i="0" u="none" strike="noStrike" dirty="0">
                <a:effectLst/>
                <a:latin typeface="Trebuchet MS" panose="020B0603020202020204" pitchFamily="34" charset="0"/>
              </a:rPr>
              <a:t>României </a:t>
            </a:r>
            <a:r>
              <a:rPr lang="en-US" sz="3400" b="0" i="0" dirty="0">
                <a:effectLst/>
                <a:latin typeface="Trebuchet MS" panose="020B0603020202020204" pitchFamily="34" charset="0"/>
              </a:rPr>
              <a:t>a </a:t>
            </a:r>
            <a:r>
              <a:rPr lang="en-US" sz="3400" b="0" i="0" dirty="0" err="1">
                <a:effectLst/>
                <a:latin typeface="Trebuchet MS" panose="020B0603020202020204" pitchFamily="34" charset="0"/>
              </a:rPr>
              <a:t>declarat</a:t>
            </a:r>
            <a:r>
              <a:rPr lang="en-US" sz="34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ca nu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poate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să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accepte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măsuri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duc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la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discriminări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pentru</a:t>
            </a:r>
            <a:r>
              <a:rPr lang="en-US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3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nevaccinaț</a:t>
            </a:r>
            <a:r>
              <a:rPr lang="ro-RO" sz="3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</a:t>
            </a:r>
            <a:endParaRPr lang="en-US" sz="34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algn="just"/>
            <a:endParaRPr lang="en-US" sz="1800" b="0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2000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1" y="3705860"/>
            <a:ext cx="11756570" cy="2969260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n-US" sz="2400" b="1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Formele</a:t>
            </a:r>
            <a:r>
              <a:rPr lang="en-US" sz="24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ro-RO" sz="24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discriminării</a:t>
            </a:r>
            <a:endParaRPr lang="en-US" sz="24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4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Stereotipizare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țapi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ispășitori</a:t>
            </a:r>
            <a:endParaRPr lang="en-US" sz="24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Stereotipizarea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este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o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formă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 </a:t>
            </a:r>
            <a:endParaRPr lang="ro-RO" sz="19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Mulți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oameni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devin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țapi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ispășitori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pentru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problemele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nu sunt din vina lor. </a:t>
            </a:r>
            <a:endParaRPr lang="ro-RO" sz="19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Acest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lucru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este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comun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atunci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când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două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grupuri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etnice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defavorizate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concură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cu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alta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pentru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recompense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economice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 </a:t>
            </a:r>
            <a:endParaRPr lang="ro-RO" sz="19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algn="just"/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Acest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lucru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este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mod normal,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îndreptat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împotriva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grupurilor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sunt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relativ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neputincioase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pentru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ele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sunt o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țintă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ușoară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Aceasta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implică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frecvent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proiecție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care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este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atribuirea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inconștientă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la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alții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propriile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dorințe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nevoi</a:t>
            </a:r>
            <a:endParaRPr lang="en-US" sz="1900" b="0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33669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1" y="3705860"/>
            <a:ext cx="11756570" cy="315214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o-RO" sz="36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Bibliografie: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2"/>
              </a:rPr>
              <a:t>Topics.law.cornell.edu</a:t>
            </a:r>
            <a:endParaRPr lang="ro-RO" sz="1600" b="0" i="0" u="none" strike="noStrike" dirty="0">
              <a:solidFill>
                <a:srgbClr val="3366CC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https://ro.wikipedia.org/wiki/Discriminare#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3"/>
              </a:rPr>
              <a:t>Archive.eeoc.gov</a:t>
            </a:r>
            <a:r>
              <a:rPr 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600" b="0" i="0" u="none" strike="noStrike" dirty="0" err="1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4"/>
              </a:rPr>
              <a:t>Arhivat</a:t>
            </a:r>
            <a:r>
              <a:rPr 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în</a:t>
            </a:r>
            <a:r>
              <a:rPr 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28 </a:t>
            </a:r>
            <a:r>
              <a:rPr lang="en-US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mai</a:t>
            </a:r>
            <a:r>
              <a:rPr 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2010, la </a:t>
            </a:r>
            <a:r>
              <a:rPr lang="en-US" sz="1600" b="0" i="0" u="none" strike="noStrike" dirty="0" err="1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5" tooltip="Wayback Machine"/>
              </a:rPr>
              <a:t>Wayback</a:t>
            </a:r>
            <a:r>
              <a:rPr lang="en-US" sz="1600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5" tooltip="Wayback Machine"/>
              </a:rPr>
              <a:t> Machine</a:t>
            </a:r>
            <a:r>
              <a:rPr 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Introducere</a:t>
            </a:r>
            <a:r>
              <a:rPr lang="en-US" sz="1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în</a:t>
            </a:r>
            <a:r>
              <a:rPr lang="en-US" sz="1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Sociologie</a:t>
            </a:r>
            <a:r>
              <a:rPr lang="en-US" sz="1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New York: WW Norton &amp; Company, 2009. </a:t>
            </a:r>
            <a:r>
              <a:rPr lang="en-US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Imprimare</a:t>
            </a:r>
            <a:endParaRPr lang="en-US" sz="16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Haller </a:t>
            </a:r>
            <a:r>
              <a:rPr lang="en-US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István</a:t>
            </a:r>
            <a:r>
              <a:rPr 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: </a:t>
            </a:r>
            <a:r>
              <a:rPr lang="en-US" sz="16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Jurisprudența</a:t>
            </a:r>
            <a:r>
              <a:rPr lang="en-US" sz="1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Consiliului</a:t>
            </a:r>
            <a:r>
              <a:rPr lang="en-US" sz="1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Național</a:t>
            </a:r>
            <a:r>
              <a:rPr lang="en-US" sz="1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pentru</a:t>
            </a:r>
            <a:r>
              <a:rPr lang="en-US" sz="1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Combaterea</a:t>
            </a:r>
            <a:r>
              <a:rPr lang="en-US" sz="1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Discriminării</a:t>
            </a:r>
            <a:r>
              <a:rPr lang="en-US" sz="1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în</a:t>
            </a:r>
            <a:r>
              <a:rPr lang="en-US" sz="1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domeniul</a:t>
            </a:r>
            <a:r>
              <a:rPr lang="en-US" sz="1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discriminării</a:t>
            </a:r>
            <a:r>
              <a:rPr lang="en-US" sz="1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pe </a:t>
            </a:r>
            <a:r>
              <a:rPr lang="en-US" sz="16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bază</a:t>
            </a:r>
            <a:r>
              <a:rPr lang="en-US" sz="1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6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rasă</a:t>
            </a:r>
            <a:r>
              <a:rPr lang="en-US" sz="1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naționalitate</a:t>
            </a:r>
            <a:r>
              <a:rPr lang="en-US" sz="1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etnie</a:t>
            </a:r>
            <a:r>
              <a:rPr lang="en-US" sz="1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6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limbă</a:t>
            </a:r>
            <a:r>
              <a:rPr lang="en-US" sz="1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US" sz="16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perioada</a:t>
            </a:r>
            <a:r>
              <a:rPr lang="en-US" sz="1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2003-2006</a:t>
            </a:r>
            <a:r>
              <a:rPr 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600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Noua</a:t>
            </a:r>
            <a:r>
              <a:rPr lang="en-US" sz="16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Revistă</a:t>
            </a:r>
            <a:r>
              <a:rPr lang="en-US" sz="16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1600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Drepturilor</a:t>
            </a:r>
            <a:r>
              <a:rPr lang="en-US" sz="16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Omului</a:t>
            </a:r>
            <a:r>
              <a:rPr 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nr. 1/2008, </a:t>
            </a:r>
            <a:r>
              <a:rPr lang="en-US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Editura</a:t>
            </a:r>
            <a:r>
              <a:rPr 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C.H. Beck, </a:t>
            </a:r>
            <a:r>
              <a:rPr lang="en-US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București</a:t>
            </a:r>
            <a:r>
              <a:rPr 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p. 81-114.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1900" b="0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26887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1" y="4369868"/>
            <a:ext cx="11756570" cy="248813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endParaRPr lang="ro-RO" sz="2000" b="1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  <a:p>
            <a:pPr algn="ctr"/>
            <a:r>
              <a:rPr lang="ro-RO" sz="2000" b="1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VĂ MULȚUMIM PENTRU PARTICIPARE!</a:t>
            </a:r>
          </a:p>
          <a:p>
            <a:pPr algn="ctr"/>
            <a:r>
              <a:rPr lang="ro-RO" sz="2000" b="1" dirty="0">
                <a:latin typeface="Trebuchet MS" panose="020B0603020202020204" pitchFamily="34" charset="0"/>
              </a:rPr>
              <a:t>VĂ AȘTEPTĂM MÂINE, </a:t>
            </a:r>
          </a:p>
          <a:p>
            <a:pPr algn="ctr"/>
            <a:r>
              <a:rPr lang="ro-RO" sz="2000" b="1" dirty="0">
                <a:latin typeface="Trebuchet MS" panose="020B0603020202020204" pitchFamily="34" charset="0"/>
              </a:rPr>
              <a:t>CÂND VOM PREZENTA ȘI DEZBATE LEGISLAȚIA ÎMPOTRIVA DISCRIMINĂRII, </a:t>
            </a:r>
          </a:p>
          <a:p>
            <a:pPr algn="ctr"/>
            <a:r>
              <a:rPr lang="ro-RO" sz="2000" b="1" dirty="0">
                <a:latin typeface="Trebuchet MS" panose="020B0603020202020204" pitchFamily="34" charset="0"/>
              </a:rPr>
              <a:t>ÎN LUME ȘI ÎN ROMÂNIA!</a:t>
            </a:r>
            <a:endParaRPr lang="en-US" sz="2000" b="1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3665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8457" y="3705860"/>
            <a:ext cx="11011989" cy="265684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Ce </a:t>
            </a:r>
            <a:r>
              <a:rPr lang="en-US" sz="2400" b="1" dirty="0" err="1">
                <a:solidFill>
                  <a:srgbClr val="202124"/>
                </a:solidFill>
                <a:latin typeface="Trebuchet MS" panose="020B0603020202020204" pitchFamily="34" charset="0"/>
              </a:rPr>
              <a:t>este</a:t>
            </a:r>
            <a:r>
              <a:rPr lang="en-US" sz="2400" b="1" dirty="0">
                <a:solidFill>
                  <a:srgbClr val="202124"/>
                </a:solidFill>
                <a:latin typeface="Trebuchet MS" panose="020B0603020202020204" pitchFamily="34" charset="0"/>
              </a:rPr>
              <a:t> </a:t>
            </a:r>
            <a:r>
              <a:rPr lang="en-US" sz="2400" b="1" dirty="0" err="1">
                <a:solidFill>
                  <a:srgbClr val="202124"/>
                </a:solidFill>
                <a:latin typeface="Trebuchet MS" panose="020B0603020202020204" pitchFamily="34" charset="0"/>
              </a:rPr>
              <a:t>discriminarea</a:t>
            </a:r>
            <a:r>
              <a:rPr lang="en-US" sz="2400" b="1" dirty="0">
                <a:solidFill>
                  <a:srgbClr val="202124"/>
                </a:solidFill>
                <a:latin typeface="Trebuchet MS" panose="020B0603020202020204" pitchFamily="34" charset="0"/>
              </a:rPr>
              <a:t>?</a:t>
            </a:r>
          </a:p>
          <a:p>
            <a:pPr algn="ctr">
              <a:lnSpc>
                <a:spcPct val="100000"/>
              </a:lnSpc>
            </a:pPr>
            <a:endParaRPr lang="en-US" sz="20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200" b="0" i="0" dirty="0" err="1">
                <a:effectLst/>
                <a:latin typeface="Trebuchet MS" panose="020B0603020202020204" pitchFamily="34" charset="0"/>
              </a:rPr>
              <a:t>În</a:t>
            </a:r>
            <a:r>
              <a:rPr lang="en-US" sz="22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effectLst/>
                <a:latin typeface="Trebuchet MS" panose="020B0603020202020204" pitchFamily="34" charset="0"/>
              </a:rPr>
              <a:t>conformitate</a:t>
            </a:r>
            <a:r>
              <a:rPr lang="en-US" sz="2200" b="0" i="0" dirty="0">
                <a:effectLst/>
                <a:latin typeface="Trebuchet MS" panose="020B0603020202020204" pitchFamily="34" charset="0"/>
              </a:rPr>
              <a:t> cu </a:t>
            </a:r>
            <a:r>
              <a:rPr lang="en-US" sz="2200" b="0" i="0" dirty="0" err="1">
                <a:effectLst/>
                <a:latin typeface="Trebuchet MS" panose="020B0603020202020204" pitchFamily="34" charset="0"/>
              </a:rPr>
              <a:t>definiția</a:t>
            </a:r>
            <a:r>
              <a:rPr lang="en-US" sz="2200" b="0" i="0" dirty="0">
                <a:effectLst/>
                <a:latin typeface="Trebuchet MS" panose="020B0603020202020204" pitchFamily="34" charset="0"/>
              </a:rPr>
              <a:t> </a:t>
            </a:r>
            <a:r>
              <a:rPr lang="en-US" sz="2200" b="0" i="0" u="none" strike="noStrike" dirty="0" err="1">
                <a:effectLst/>
                <a:latin typeface="Trebuchet MS" panose="020B0603020202020204" pitchFamily="34" charset="0"/>
              </a:rPr>
              <a:t>Natiunilor</a:t>
            </a:r>
            <a:r>
              <a:rPr lang="en-US" sz="2200" b="0" i="0" u="none" strike="noStrike" dirty="0">
                <a:effectLst/>
                <a:latin typeface="Trebuchet MS" panose="020B0603020202020204" pitchFamily="34" charset="0"/>
              </a:rPr>
              <a:t> Unite</a:t>
            </a:r>
            <a:r>
              <a:rPr lang="en-US" sz="2200" b="0" i="0" dirty="0">
                <a:effectLst/>
                <a:latin typeface="Trebuchet MS" panose="020B0603020202020204" pitchFamily="34" charset="0"/>
              </a:rPr>
              <a:t>, "</a:t>
            </a:r>
            <a:r>
              <a:rPr lang="en-US" sz="2200" b="1" i="0" dirty="0" err="1">
                <a:effectLst/>
                <a:latin typeface="Trebuchet MS" panose="020B0603020202020204" pitchFamily="34" charset="0"/>
              </a:rPr>
              <a:t>comportamentele</a:t>
            </a:r>
            <a:r>
              <a:rPr lang="en-US" sz="2200" b="1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2200" b="1" i="0" dirty="0" err="1">
                <a:effectLst/>
                <a:latin typeface="Trebuchet MS" panose="020B0603020202020204" pitchFamily="34" charset="0"/>
              </a:rPr>
              <a:t>discriminatorii</a:t>
            </a:r>
            <a:r>
              <a:rPr lang="en-US" sz="2200" b="1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>
                <a:effectLst/>
                <a:latin typeface="Trebuchet MS" panose="020B0603020202020204" pitchFamily="34" charset="0"/>
              </a:rPr>
              <a:t>pot </a:t>
            </a:r>
            <a:r>
              <a:rPr lang="en-US" sz="2200" b="0" i="0" dirty="0" err="1">
                <a:effectLst/>
                <a:latin typeface="Trebuchet MS" panose="020B0603020202020204" pitchFamily="34" charset="0"/>
              </a:rPr>
              <a:t>lua</a:t>
            </a:r>
            <a:r>
              <a:rPr lang="en-US" sz="22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effectLst/>
                <a:latin typeface="Trebuchet MS" panose="020B0603020202020204" pitchFamily="34" charset="0"/>
              </a:rPr>
              <a:t>multe</a:t>
            </a:r>
            <a:r>
              <a:rPr lang="en-US" sz="22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effectLst/>
                <a:latin typeface="Trebuchet MS" panose="020B0603020202020204" pitchFamily="34" charset="0"/>
              </a:rPr>
              <a:t>forme</a:t>
            </a:r>
            <a:r>
              <a:rPr lang="en-US" sz="2200" b="0" i="0" dirty="0">
                <a:effectLst/>
                <a:latin typeface="Trebuchet MS" panose="020B0603020202020204" pitchFamily="34" charset="0"/>
              </a:rPr>
              <a:t>, </a:t>
            </a:r>
            <a:r>
              <a:rPr lang="en-US" sz="2200" b="0" i="0" dirty="0" err="1">
                <a:effectLst/>
                <a:latin typeface="Trebuchet MS" panose="020B0603020202020204" pitchFamily="34" charset="0"/>
              </a:rPr>
              <a:t>dar</a:t>
            </a:r>
            <a:r>
              <a:rPr lang="en-US" sz="22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effectLst/>
                <a:latin typeface="Trebuchet MS" panose="020B0603020202020204" pitchFamily="34" charset="0"/>
              </a:rPr>
              <a:t>toate</a:t>
            </a:r>
            <a:r>
              <a:rPr lang="en-US" sz="22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effectLst/>
                <a:latin typeface="Trebuchet MS" panose="020B0603020202020204" pitchFamily="34" charset="0"/>
              </a:rPr>
              <a:t>implică</a:t>
            </a:r>
            <a:r>
              <a:rPr lang="en-US" sz="2200" b="0" i="0" dirty="0">
                <a:effectLst/>
                <a:latin typeface="Trebuchet MS" panose="020B0603020202020204" pitchFamily="34" charset="0"/>
              </a:rPr>
              <a:t> o </a:t>
            </a:r>
            <a:r>
              <a:rPr lang="en-US" sz="2200" b="0" i="0" dirty="0" err="1">
                <a:effectLst/>
                <a:latin typeface="Trebuchet MS" panose="020B0603020202020204" pitchFamily="34" charset="0"/>
              </a:rPr>
              <a:t>anume</a:t>
            </a:r>
            <a:r>
              <a:rPr lang="en-US" sz="22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effectLst/>
                <a:latin typeface="Trebuchet MS" panose="020B0603020202020204" pitchFamily="34" charset="0"/>
              </a:rPr>
              <a:t>formă</a:t>
            </a:r>
            <a:r>
              <a:rPr lang="en-US" sz="2200" b="0" i="0" dirty="0">
                <a:effectLst/>
                <a:latin typeface="Trebuchet MS" panose="020B0603020202020204" pitchFamily="34" charset="0"/>
              </a:rPr>
              <a:t> de </a:t>
            </a:r>
            <a:r>
              <a:rPr lang="en-US" sz="2200" b="0" i="0" dirty="0" err="1">
                <a:effectLst/>
                <a:latin typeface="Trebuchet MS" panose="020B0603020202020204" pitchFamily="34" charset="0"/>
              </a:rPr>
              <a:t>excludere</a:t>
            </a:r>
            <a:r>
              <a:rPr lang="en-US" sz="22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effectLst/>
                <a:latin typeface="Trebuchet MS" panose="020B0603020202020204" pitchFamily="34" charset="0"/>
              </a:rPr>
              <a:t>sau</a:t>
            </a:r>
            <a:r>
              <a:rPr lang="en-US" sz="22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effectLst/>
                <a:latin typeface="Trebuchet MS" panose="020B0603020202020204" pitchFamily="34" charset="0"/>
              </a:rPr>
              <a:t>respingere</a:t>
            </a:r>
            <a:r>
              <a:rPr lang="en-US" sz="22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effectLst/>
                <a:latin typeface="Trebuchet MS" panose="020B0603020202020204" pitchFamily="34" charset="0"/>
              </a:rPr>
              <a:t>sau</a:t>
            </a:r>
            <a:r>
              <a:rPr lang="en-US" sz="2200" b="0" i="0" dirty="0">
                <a:effectLst/>
                <a:latin typeface="Trebuchet MS" panose="020B0603020202020204" pitchFamily="34" charset="0"/>
              </a:rPr>
              <a:t> de </a:t>
            </a:r>
            <a:r>
              <a:rPr lang="en-US" sz="2200" b="0" i="0" dirty="0" err="1">
                <a:effectLst/>
                <a:latin typeface="Trebuchet MS" panose="020B0603020202020204" pitchFamily="34" charset="0"/>
              </a:rPr>
              <a:t>tratament</a:t>
            </a:r>
            <a:r>
              <a:rPr lang="en-US" sz="2200" b="0" i="0" dirty="0"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effectLst/>
                <a:latin typeface="Trebuchet MS" panose="020B0603020202020204" pitchFamily="34" charset="0"/>
              </a:rPr>
              <a:t>inegal</a:t>
            </a:r>
            <a:r>
              <a:rPr lang="en-US" sz="2200" b="0" i="0" dirty="0">
                <a:effectLst/>
                <a:latin typeface="Trebuchet MS" panose="020B0603020202020204" pitchFamily="34" charset="0"/>
              </a:rPr>
              <a:t>". </a:t>
            </a: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8322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703" y="3705860"/>
            <a:ext cx="11469187" cy="2969260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sz="2400" b="1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Formele</a:t>
            </a:r>
            <a:r>
              <a:rPr lang="en-US" sz="24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ro-RO" sz="24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discriminării</a:t>
            </a:r>
            <a:endParaRPr lang="en-US" sz="20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Discriminarea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direct</a:t>
            </a:r>
            <a:r>
              <a:rPr lang="ro-RO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ă</a:t>
            </a:r>
          </a:p>
          <a:p>
            <a:pPr lvl="1" algn="just"/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Discriminarea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directă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are loc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atunci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când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o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persoană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este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tratată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într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-un mod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mai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puțin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favorabil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decât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o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altă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persoană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a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fost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este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ar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putea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fi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într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-o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situație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comparabilă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iar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diferența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tratament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are la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bază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oricare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criteriu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prevăzut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legislația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vigoare</a:t>
            </a:r>
            <a:r>
              <a:rPr lang="ro-RO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</a:t>
            </a:r>
          </a:p>
          <a:p>
            <a:pPr lvl="1" algn="just"/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Acest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tip de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poate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izvorî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din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prevederile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legii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altor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acte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juridice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din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comportamentul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real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față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grupul</a:t>
            </a:r>
            <a:r>
              <a:rPr lang="en-US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social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vizat</a:t>
            </a:r>
            <a:r>
              <a:rPr lang="ro-RO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</a:t>
            </a:r>
            <a:endParaRPr lang="en-US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3235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703" y="3705860"/>
            <a:ext cx="11469187" cy="2969260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sz="2400" b="1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Formele</a:t>
            </a:r>
            <a:r>
              <a:rPr lang="en-US" sz="24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ro-RO" sz="24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discriminării</a:t>
            </a:r>
            <a:endParaRPr lang="en-US" sz="20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Discriminarea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o-RO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direct</a:t>
            </a:r>
            <a:r>
              <a:rPr lang="ro-RO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ă</a:t>
            </a:r>
          </a:p>
          <a:p>
            <a:pPr lvl="1" algn="just"/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Discriminarea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indirectă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survine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atunci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când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o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prevedere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un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criteriu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o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practică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aparent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neutră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dezavantajează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anumite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persoane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pe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baza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criteriilor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prevăzute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legislația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vigoare</a:t>
            </a:r>
            <a:r>
              <a:rPr lang="ro-RO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cu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excepția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cazurilor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aceste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prevederi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criterii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practici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sunt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justificate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obiectiv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un scop legitim,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iar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metodele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atingere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acelui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scop sunt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adecvate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necesare</a:t>
            </a:r>
            <a:r>
              <a:rPr lang="ro-RO" sz="1800" dirty="0">
                <a:solidFill>
                  <a:srgbClr val="202122"/>
                </a:solidFill>
                <a:latin typeface="Trebuchet MS" panose="020B0603020202020204" pitchFamily="34" charset="0"/>
              </a:rPr>
              <a:t>.</a:t>
            </a:r>
            <a:endParaRPr lang="ro-RO" sz="18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lvl="1" algn="just"/>
            <a:r>
              <a:rPr lang="ro-RO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iscriminarea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indirectă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este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orice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comportament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activ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pasiv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prin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efectele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pe care la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generează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favorizează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defavorizează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nejustificat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supune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unui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tratament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injust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degradant o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persoană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un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grup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persoane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o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comunitate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față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altele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se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află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situații</a:t>
            </a:r>
            <a:r>
              <a:rPr lang="en-US" sz="18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8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egale</a:t>
            </a:r>
            <a:endParaRPr lang="en-US" sz="18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22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703" y="3705860"/>
            <a:ext cx="11469187" cy="2969260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sz="2400" b="1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Formele</a:t>
            </a:r>
            <a:r>
              <a:rPr lang="en-US" sz="24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ro-RO" sz="24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discriminării</a:t>
            </a:r>
            <a:endParaRPr lang="en-US" sz="20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Discriminarea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o-RO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multiplă</a:t>
            </a:r>
          </a:p>
          <a:p>
            <a:pPr lvl="1" algn="just"/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Discriminarea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multiplă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survine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atunci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când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o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persoană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un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grup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persoane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sunt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tratate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diferențiat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într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-o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situație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egală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pe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baza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două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mai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multor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criterii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cumulativ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</a:t>
            </a:r>
          </a:p>
          <a:p>
            <a:pPr lvl="1" algn="just"/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Oamenii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au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identități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multiple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fac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parte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simultan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din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mai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multe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grupuri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sociale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 </a:t>
            </a:r>
            <a:endParaRPr lang="ro-RO" sz="19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lvl="1" algn="just"/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Apartenența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simultană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la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mai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multe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grupuri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poate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crește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vulnerabilitatea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persoanelor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respective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fața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19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discriminării</a:t>
            </a:r>
            <a:r>
              <a:rPr lang="en-US" sz="15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1791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1" y="3705860"/>
            <a:ext cx="11756570" cy="2969260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pPr algn="ctr">
              <a:lnSpc>
                <a:spcPct val="100000"/>
              </a:lnSpc>
            </a:pPr>
            <a:r>
              <a:rPr lang="en-US" sz="2400" b="1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Formele</a:t>
            </a:r>
            <a:r>
              <a:rPr lang="en-US" sz="24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ro-RO" sz="24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discriminării</a:t>
            </a:r>
            <a:endParaRPr lang="en-US" sz="24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ro-RO" sz="24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rasială și etnică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ro-RO" sz="19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lvl="1" algn="just"/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ro-RO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a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rasială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diferențiată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între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indivizi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, pe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bază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rasă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a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fost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politica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oficială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a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guvernului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mai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multe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țări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, precum </a:t>
            </a:r>
            <a:r>
              <a:rPr lang="ro-RO" sz="2200" b="0" i="0" strike="noStrike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Africa de Sud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epoca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apartheid,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lang="ro-RO" sz="2200" b="0" i="0" strike="noStrike" dirty="0">
                <a:solidFill>
                  <a:schemeClr val="tx1"/>
                </a:solidFill>
                <a:effectLst/>
                <a:latin typeface="Trebuchet MS" panose="020B0603020202020204" pitchFamily="34" charset="0"/>
                <a:hlinkClick r:id="rId2" tooltip="Statele Unite ale Americi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Statele Unite ale </a:t>
            </a:r>
            <a:r>
              <a:rPr lang="en-US" sz="2200" b="0" i="0" strike="noStrike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hlinkClick r:id="rId2" tooltip="Statele Unite ale Americi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Americii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înaintea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lang="en-US" sz="2200" b="0" i="0" strike="noStrike" dirty="0">
                <a:solidFill>
                  <a:schemeClr val="tx1"/>
                </a:solidFill>
                <a:effectLst/>
                <a:latin typeface="Trebuchet MS" panose="020B0603020202020204" pitchFamily="34" charset="0"/>
                <a:hlinkClick r:id="rId3" tooltip="Războiul de secesiu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Războiului de </a:t>
            </a:r>
            <a:r>
              <a:rPr lang="en-US" sz="2200" b="0" i="0" strike="noStrike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hlinkClick r:id="rId3" tooltip="Războiul de secesiu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Secesiune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. </a:t>
            </a:r>
            <a:endParaRPr lang="ro-RO" sz="2200" b="0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  <a:p>
            <a:pPr lvl="1" algn="just"/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Încă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din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timpul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Războiului Civil American,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termenul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de "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",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general, a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evoluat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lang="en-US" sz="2200" b="0" i="0" strike="noStrike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limba</a:t>
            </a:r>
            <a:r>
              <a:rPr lang="en-US" sz="2200" b="0" i="0" strike="noStrike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strike="noStrike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engleză</a:t>
            </a:r>
            <a:r>
              <a:rPr lang="en-US" sz="2200" b="0" i="0" strike="noStrike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strike="noStrike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americană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fiind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utilizat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ca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si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tratament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defavorabil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al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unui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individ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-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termenul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referindu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-se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inițial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numai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la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Înțelesul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rasă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mai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târziu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generalizându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-se ca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membru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într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-un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anumit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grup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social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categorie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socială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nedorită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.</a:t>
            </a: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7251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1" y="3705860"/>
            <a:ext cx="11756570" cy="296926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Formele</a:t>
            </a:r>
            <a:r>
              <a:rPr lang="en-US" sz="20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ro-RO" sz="20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discriminării</a:t>
            </a:r>
            <a:endParaRPr lang="en-US" sz="20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pe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bază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de sex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orientare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sexuală</a:t>
            </a:r>
            <a:endParaRPr lang="ro-RO" sz="20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algn="l"/>
            <a:endParaRPr lang="ro-RO" sz="20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lvl="1" algn="just"/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Deși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ceea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ce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constituie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de gen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variază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de la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țară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la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țară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esența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este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că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aceasta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este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o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acțiune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ostilă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inițiată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de o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persoană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împotriva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altei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persoane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acțiune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care nu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ar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fi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avut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loc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dacă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persoana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ar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fi </a:t>
            </a:r>
            <a:r>
              <a:rPr lang="en-US" sz="21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avut</a:t>
            </a:r>
            <a:r>
              <a:rPr lang="en-US" sz="21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alt sex. </a:t>
            </a:r>
            <a:endParaRPr lang="ro-RO" sz="2100" b="0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  <a:p>
            <a:pPr lvl="1" algn="just"/>
            <a:endParaRPr lang="en-US" sz="2100" b="0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5392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1" y="3705860"/>
            <a:ext cx="11756570" cy="2969260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pPr algn="ctr">
              <a:lnSpc>
                <a:spcPct val="100000"/>
              </a:lnSpc>
            </a:pPr>
            <a:r>
              <a:rPr lang="en-US" sz="2400" b="1" i="0" dirty="0" err="1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Formele</a:t>
            </a:r>
            <a:r>
              <a:rPr lang="en-US" sz="24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ro-RO" sz="24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discriminării</a:t>
            </a:r>
            <a:endParaRPr lang="en-US" sz="24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Discriminare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pe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bază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de sex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sau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orientare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sexuală</a:t>
            </a:r>
            <a:endParaRPr lang="ro-RO" sz="19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lvl="1" algn="just"/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2009, ILGA</a:t>
            </a:r>
            <a:r>
              <a:rPr lang="ro-RO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(International Lesbian, Gay, Bisexual)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publicat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un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raport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pe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baza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cercetărilor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efectuate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către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Daniel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Ottosson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la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Colegiul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Universitar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Södertörn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Stockholm,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Suedia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 </a:t>
            </a:r>
            <a:endParaRPr lang="ro-RO" sz="24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lvl="1" algn="just"/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Aceasta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cercetare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constatat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că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din 80 de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țări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din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întreaga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lume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care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continuă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să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considere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lang="en-US" sz="2400" b="0" i="0" u="none" strike="noStrike" dirty="0">
                <a:solidFill>
                  <a:schemeClr val="tx1"/>
                </a:solidFill>
                <a:effectLst/>
                <a:latin typeface="Trebuchet MS" panose="020B0603020202020204" pitchFamily="34" charset="0"/>
                <a:hlinkClick r:id="rId2" tooltip="Homosexualitat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homosexualitatea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ilegală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cinci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efectuau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pedeapsa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lang="en-US" sz="2400" b="0" i="0" u="none" strike="noStrike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cu </a:t>
            </a:r>
            <a:r>
              <a:rPr lang="en-US" sz="2400" b="0" i="0" u="none" strike="noStrike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moartea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pentru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activitatea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homosexuală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două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nu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unele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regiuni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ale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țării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  </a:t>
            </a:r>
            <a:endParaRPr lang="ro-RO" sz="2400" b="0" i="0" dirty="0">
              <a:solidFill>
                <a:srgbClr val="202122"/>
              </a:solidFill>
              <a:effectLst/>
              <a:latin typeface="Trebuchet MS" panose="020B0603020202020204" pitchFamily="34" charset="0"/>
            </a:endParaRPr>
          </a:p>
          <a:p>
            <a:pPr lvl="1" algn="just"/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raport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acest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lucru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este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descris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ca "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sponsorizată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homofobie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de stat".  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Acest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lucru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se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întâmplă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statele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islamice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,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și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în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două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regiuni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aflate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sub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autoritate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2400" b="0" i="0" dirty="0" err="1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islamică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rebuchet MS" panose="020B0603020202020204" pitchFamily="34" charset="0"/>
              </a:rPr>
              <a:t>.</a:t>
            </a:r>
            <a:endParaRPr lang="en-US" sz="2100" b="0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4221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215</TotalTime>
  <Words>2637</Words>
  <Application>Microsoft Office PowerPoint</Application>
  <PresentationFormat>Widescreen</PresentationFormat>
  <Paragraphs>152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Corbel</vt:lpstr>
      <vt:lpstr>Trebuchet MS</vt:lpstr>
      <vt:lpstr>Wingdings</vt:lpstr>
      <vt:lpstr>Parallax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Construim comunități și oameni prin dialog structurat și participare publică</dc:title>
  <dc:creator>eugenia bratulescu</dc:creator>
  <cp:lastModifiedBy>eugenia bratulescu</cp:lastModifiedBy>
  <cp:revision>12</cp:revision>
  <dcterms:created xsi:type="dcterms:W3CDTF">2022-08-10T13:08:00Z</dcterms:created>
  <dcterms:modified xsi:type="dcterms:W3CDTF">2023-05-02T08:21:41Z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B1995A26C03C41C1B3897EF1AB6E0C91</vt:lpwstr>
  </property>
  <property fmtid="{D5CDD505-2E9C-101B-9397-08002B2CF9AE}" pid="3" name="KSOProductBuildVer">
    <vt:lpwstr>1033-11.2.0.11254</vt:lpwstr>
  </property>
</Properties>
</file>